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6" r:id="rId3"/>
    <p:sldId id="271" r:id="rId4"/>
    <p:sldId id="272" r:id="rId5"/>
    <p:sldId id="273" r:id="rId6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2" autoAdjust="0"/>
  </p:normalViewPr>
  <p:slideViewPr>
    <p:cSldViewPr>
      <p:cViewPr varScale="1">
        <p:scale>
          <a:sx n="72" d="100"/>
          <a:sy n="72" d="100"/>
        </p:scale>
        <p:origin x="84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  </a:t>
            </a: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района </a:t>
            </a: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endParaRPr lang="ru-RU" sz="1189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доходных источников 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14 172,4  </a:t>
            </a: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рублей)</a:t>
            </a:r>
          </a:p>
        </c:rich>
      </c:tx>
      <c:layout>
        <c:manualLayout>
          <c:xMode val="edge"/>
          <c:yMode val="edge"/>
          <c:x val="0.28372851031416352"/>
          <c:y val="1.5616408483064247E-2"/>
        </c:manualLayout>
      </c:layout>
      <c:overlay val="0"/>
      <c:spPr>
        <a:noFill/>
        <a:ln w="27459">
          <a:noFill/>
        </a:ln>
      </c:spPr>
    </c:title>
    <c:autoTitleDeleted val="0"/>
    <c:view3D>
      <c:rotX val="3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54060324825984"/>
          <c:y val="0.29629629629629628"/>
          <c:w val="0.54060324825986084"/>
          <c:h val="0.4969135802469135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3730">
              <a:solidFill>
                <a:srgbClr val="000000"/>
              </a:solidFill>
              <a:prstDash val="solid"/>
            </a:ln>
          </c:spPr>
          <c:explosion val="23"/>
          <c:dPt>
            <c:idx val="0"/>
            <c:bubble3D val="0"/>
            <c:explosion val="16"/>
            <c:spPr>
              <a:solidFill>
                <a:srgbClr val="00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ED0-4A7A-B080-65D65CF87F7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D0-4A7A-B080-65D65CF87F78}"/>
              </c:ext>
            </c:extLst>
          </c:dPt>
          <c:dPt>
            <c:idx val="2"/>
            <c:bubble3D val="0"/>
            <c:explosion val="25"/>
            <c:spPr>
              <a:solidFill>
                <a:srgbClr val="FF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ED0-4A7A-B080-65D65CF87F78}"/>
              </c:ext>
            </c:extLst>
          </c:dPt>
          <c:dPt>
            <c:idx val="3"/>
            <c:bubble3D val="0"/>
            <c:spPr>
              <a:solidFill>
                <a:srgbClr val="33CCCC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D0-4A7A-B080-65D65CF87F78}"/>
              </c:ext>
            </c:extLst>
          </c:dPt>
          <c:dPt>
            <c:idx val="4"/>
            <c:bubble3D val="0"/>
            <c:explosion val="25"/>
            <c:spPr>
              <a:solidFill>
                <a:srgbClr val="FF00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ED0-4A7A-B080-65D65CF87F78}"/>
              </c:ext>
            </c:extLst>
          </c:dPt>
          <c:dPt>
            <c:idx val="5"/>
            <c:bubble3D val="0"/>
            <c:spPr>
              <a:solidFill>
                <a:srgbClr val="808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ED0-4A7A-B080-65D65CF87F78}"/>
              </c:ext>
            </c:extLst>
          </c:dPt>
          <c:dPt>
            <c:idx val="6"/>
            <c:bubble3D val="0"/>
            <c:spPr>
              <a:solidFill>
                <a:srgbClr val="00FF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D0-4A7A-B080-65D65CF87F78}"/>
              </c:ext>
            </c:extLst>
          </c:dPt>
          <c:dPt>
            <c:idx val="7"/>
            <c:bubble3D val="0"/>
            <c:spPr>
              <a:solidFill>
                <a:srgbClr val="FF8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ED0-4A7A-B080-65D65CF87F7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D0-4A7A-B080-65D65CF87F78}"/>
              </c:ext>
            </c:extLst>
          </c:dPt>
          <c:dPt>
            <c:idx val="9"/>
            <c:bubble3D val="0"/>
            <c:spPr>
              <a:solidFill>
                <a:srgbClr val="80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ED0-4A7A-B080-65D65CF87F78}"/>
              </c:ext>
            </c:extLst>
          </c:dPt>
          <c:dLbls>
            <c:dLbl>
              <c:idx val="0"/>
              <c:layout>
                <c:manualLayout>
                  <c:x val="-7.1953852568279746E-4"/>
                  <c:y val="-0.1739738682860248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Подоходный налог с физических лиц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214,6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50,9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ED0-4A7A-B080-65D65CF87F78}"/>
                </c:ext>
              </c:extLst>
            </c:dLbl>
            <c:dLbl>
              <c:idx val="1"/>
              <c:layout>
                <c:manualLayout>
                  <c:x val="0.10977320910208116"/>
                  <c:y val="4.3899788821198063E-2"/>
                </c:manualLayout>
              </c:layout>
              <c:tx>
                <c:rich>
                  <a:bodyPr/>
                  <a:lstStyle/>
                  <a:p>
                    <a:fld id="{D31EF9D0-C368-46E4-934B-0B352D224DA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690A7CA-BA50-4F7B-9A18-FAB704D867D9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-4,1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D0-4A7A-B080-65D65CF87F78}"/>
                </c:ext>
              </c:extLst>
            </c:dLbl>
            <c:dLbl>
              <c:idx val="2"/>
              <c:layout>
                <c:manualLayout>
                  <c:x val="9.8558457931522597E-2"/>
                  <c:y val="0.1550213131253330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Земельный налог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252,7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1,8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03932584269664"/>
                      <c:h val="7.57613521993961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ED0-4A7A-B080-65D65CF87F78}"/>
                </c:ext>
              </c:extLst>
            </c:dLbl>
            <c:dLbl>
              <c:idx val="3"/>
              <c:layout>
                <c:manualLayout>
                  <c:x val="4.5755124228146454E-2"/>
                  <c:y val="0.1335669581970960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недвижимость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1017,3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7,2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D0-4A7A-B080-65D65CF87F78}"/>
                </c:ext>
              </c:extLst>
            </c:dLbl>
            <c:dLbl>
              <c:idx val="4"/>
              <c:layout>
                <c:manualLayout>
                  <c:x val="-3.7513934353711406E-2"/>
                  <c:y val="0.20081330294239536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добавленную стоимость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125,8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15,0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ED0-4A7A-B080-65D65CF87F78}"/>
                </c:ext>
              </c:extLst>
            </c:dLbl>
            <c:dLbl>
              <c:idx val="5"/>
              <c:layout>
                <c:manualLayout>
                  <c:x val="-7.6396844501072453E-2"/>
                  <c:y val="0.20966625527833493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при упрощенной системе налогообложения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344,3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2,4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D0-4A7A-B080-65D65CF87F78}"/>
                </c:ext>
              </c:extLst>
            </c:dLbl>
            <c:dLbl>
              <c:idx val="6"/>
              <c:layout>
                <c:manualLayout>
                  <c:x val="-0.13530865445870346"/>
                  <c:y val="8.5498748406105829E-2"/>
                </c:manualLayout>
              </c:layout>
              <c:tx>
                <c:rich>
                  <a:bodyPr/>
                  <a:lstStyle/>
                  <a:p>
                    <a:fld id="{D4F2E82A-C92C-454B-A8CF-950585BACF9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140,2</a:t>
                    </a:r>
                    <a:endParaRPr lang="ru-RU" baseline="0" dirty="0" smtClean="0"/>
                  </a:p>
                  <a:p>
                    <a:r>
                      <a:rPr lang="ru-RU" baseline="0" dirty="0" smtClean="0"/>
                      <a:t>1,0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ED0-4A7A-B080-65D65CF87F78}"/>
                </c:ext>
              </c:extLst>
            </c:dLbl>
            <c:dLbl>
              <c:idx val="7"/>
              <c:layout>
                <c:manualLayout>
                  <c:x val="-9.1757463284689755E-2"/>
                  <c:y val="-7.2054921680279202E-2"/>
                </c:manualLayout>
              </c:layout>
              <c:tx>
                <c:rich>
                  <a:bodyPr/>
                  <a:lstStyle/>
                  <a:p>
                    <a:fld id="{23AFC5A9-7DE9-4632-9601-21E5A560DA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0DF4561-B65C-4CDD-820C-B8BB0551E67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2,1 %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D0-4A7A-B080-65D65CF87F78}"/>
                </c:ext>
              </c:extLst>
            </c:dLbl>
            <c:dLbl>
              <c:idx val="8"/>
              <c:layout>
                <c:manualLayout>
                  <c:x val="8.0212715521550015E-2"/>
                  <c:y val="-8.7910619730378392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Компенсации расходов государства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832,0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5,9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ED0-4A7A-B080-65D65CF87F78}"/>
                </c:ext>
              </c:extLst>
            </c:dLbl>
            <c:dLbl>
              <c:idx val="9"/>
              <c:layout>
                <c:manualLayout>
                  <c:x val="0.14872340419021457"/>
                  <c:y val="-4.977069146026511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
</a:t>
                    </a: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2 538,1</a:t>
                    </a:r>
                    <a:r>
                      <a:rPr lang="ru-RU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17,9 </a:t>
                    </a:r>
                    <a:r>
                      <a:rPr lang="ru-RU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200" baseline="0" dirty="0"/>
                  </a:p>
                </c:rich>
              </c:tx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65595417145891"/>
                      <c:h val="0.11335533716180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ED0-4A7A-B080-65D65CF87F78}"/>
                </c:ext>
              </c:extLst>
            </c:dLbl>
            <c:numFmt formatCode="\О\с\н\о\в\н\о\й" sourceLinked="0"/>
            <c:spPr>
              <a:noFill/>
              <a:ln w="27459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Лист3!$A$1:$A$10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с индивидуальных предпринимателей</c:v>
                </c:pt>
                <c:pt idx="7">
                  <c:v>Единый налог для производителей с/х продукции</c:v>
                </c:pt>
                <c:pt idx="8">
                  <c:v>Компенсации расходов государства</c:v>
                </c:pt>
                <c:pt idx="9">
                  <c:v>Прочие</c:v>
                </c:pt>
              </c:strCache>
            </c:strRef>
          </c:cat>
          <c:val>
            <c:numRef>
              <c:f>Лист3!$B$1:$B$10</c:f>
              <c:numCache>
                <c:formatCode>#,##0.0</c:formatCode>
                <c:ptCount val="10"/>
                <c:pt idx="0">
                  <c:v>7214.6</c:v>
                </c:pt>
                <c:pt idx="1">
                  <c:v>-586.6</c:v>
                </c:pt>
                <c:pt idx="2">
                  <c:v>252.7</c:v>
                </c:pt>
                <c:pt idx="3">
                  <c:v>1017.3</c:v>
                </c:pt>
                <c:pt idx="4">
                  <c:v>2125.8000000000002</c:v>
                </c:pt>
                <c:pt idx="5">
                  <c:v>344.3</c:v>
                </c:pt>
                <c:pt idx="6">
                  <c:v>140.19999999999999</c:v>
                </c:pt>
                <c:pt idx="7">
                  <c:v>293</c:v>
                </c:pt>
                <c:pt idx="8">
                  <c:v>832</c:v>
                </c:pt>
                <c:pt idx="9">
                  <c:v>2538.1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ED0-4A7A-B080-65D65CF87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45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205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отраслям 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2021 </a:t>
            </a: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</a:t>
            </a:r>
            <a:r>
              <a:rPr lang="ru-RU" sz="2269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(в тыс. руб.)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бюджета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2021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-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31 178,1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рублей, в том числе социальная сфера 22 595,2 тыс. рублей или 72,5 %</a:t>
            </a:r>
            <a:endParaRPr lang="ru-RU" sz="1248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4325446243254462"/>
          <c:y val="1.7826771653543306E-3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2001450243063198"/>
                  <c:y val="4.254269177904929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9FC4A0F-156D-47B9-8E0D-AFF826636ED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13,6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5752897460851"/>
                      <c:h val="0.123641486957845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7.037851806985664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1D57B08-99C3-4CFF-BEE1-79BE8D6553C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1.040259133237237E-2"/>
                  <c:y val="7.992699374116696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477C8A0-0BA3-4D94-90C4-5039971E2C8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3,5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2.639402382394508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F5D260A5-C787-48B9-9F13-B547483F8C2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0,1 %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8"/>
                  <c:y val="-4.1015949929335757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DB76999-703E-4ABD-A07D-0CB515830D77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10,3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-7.8915484256871393E-2"/>
                  <c:y val="-4.132431770179096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dirty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87ECCF8-372F-4D57-8F08-AE8809460B23}" type="VALUE">
                      <a:rPr lang="ru-RU" baseline="0" smtClean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baseline="0" dirty="0" smtClean="0"/>
                      <a:t>26,3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10674157303368"/>
                      <c:h val="0.118278043459673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0.12567249845173836"/>
                  <c:y val="3.5262251567505072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C34FC7B9-8552-4CE8-A72F-D1155F0825C5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6,3 %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3400319605414493"/>
                  <c:y val="8.186523360949005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10 150,8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33,3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6.8215059667977362E-2"/>
                  <c:y val="-6.747506561679790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B8629AF-B240-4B86-9DF8-5FD2BCC3F19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6,6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7CA2D67-F6E0-4392-BB09-EC71984D656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4245.2</c:v>
                </c:pt>
                <c:pt idx="1">
                  <c:v>2.5</c:v>
                </c:pt>
                <c:pt idx="2">
                  <c:v>1080</c:v>
                </c:pt>
                <c:pt idx="3">
                  <c:v>39.1</c:v>
                </c:pt>
                <c:pt idx="4">
                  <c:v>3216.1</c:v>
                </c:pt>
                <c:pt idx="5">
                  <c:v>8207.7999999999993</c:v>
                </c:pt>
                <c:pt idx="6">
                  <c:v>1959.9</c:v>
                </c:pt>
                <c:pt idx="7">
                  <c:v>10381.1</c:v>
                </c:pt>
                <c:pt idx="8">
                  <c:v>2046.4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4 245,2</c:v>
                </c:pt>
                <c:pt idx="1">
                  <c:v>2,5</c:v>
                </c:pt>
                <c:pt idx="2">
                  <c:v>1 080,0</c:v>
                </c:pt>
                <c:pt idx="3">
                  <c:v>39,1</c:v>
                </c:pt>
                <c:pt idx="4">
                  <c:v>3 216,1</c:v>
                </c:pt>
                <c:pt idx="5">
                  <c:v>8 207,8</c:v>
                </c:pt>
                <c:pt idx="6">
                  <c:v>1 959,9</c:v>
                </c:pt>
                <c:pt idx="7">
                  <c:v>10 381,1</c:v>
                </c:pt>
                <c:pt idx="8">
                  <c:v>2 046,4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2021 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г </a:t>
            </a:r>
            <a:r>
              <a:rPr lang="ru-RU" sz="2067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ru-RU" sz="1459" b="1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тыс.рублей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2021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г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31 178,1 </a:t>
            </a:r>
            <a:r>
              <a:rPr lang="ru-RU" sz="1400" b="0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тыс.рублей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в </a:t>
            </a:r>
            <a:r>
              <a:rPr lang="ru-RU" sz="1400" b="0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т.ч</a:t>
            </a:r>
            <a:endParaRPr lang="ru-RU" sz="1400" b="0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Социально-значимые расходы на 2021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 - 24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769,8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или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79,4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ru-RU" sz="14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3088483146067414"/>
          <c:y val="1.669205523887382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637613907812086"/>
                  <c:y val="0.1294560887228737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AC15AE4B-E0F1-441C-AE73-98E54591A685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61,1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02112271078474"/>
                      <c:h val="9.92551334641534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5.8333296469963727E-2"/>
                  <c:y val="-0.2371121232951431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8B6A73-6459-4C58-B15A-BFC9DFEC1C7F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9,9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0.14340302353357515"/>
                  <c:y val="-9.362402919926772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285D9CD7-8001-476B-9DFB-915E076C3E87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9,6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8651685393257"/>
                      <c:h val="0.108513638197731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11495111402817529"/>
                  <c:y val="-7.738414905715039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E951C2D-5CC5-4E92-A8B3-009F6DD17B02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3,5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830763956471734"/>
                      <c:h val="0.169695606572201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3431588958683535"/>
                  <c:y val="0.14366257207484875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3CF02B8-63A8-48E4-9F6F-3E776ECF3D14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2,2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4.1208639299301068E-2"/>
                  <c:y val="0.1771554191319305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8E5210BA-6370-4F63-8016-921A99A29777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2,2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1.58554269700261E-2"/>
                  <c:y val="0.1599888020709791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2199A5-DBFA-4C9A-870A-9B131CB8281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2,8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50280898876405"/>
                      <c:h val="8.256307822527965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8.8901367949161397E-2"/>
                  <c:y val="0.1207243575607414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C8DA4F7-61B0-4851-8656-7B22312617E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1,5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17116251941375546"/>
                  <c:y val="6.038942002101466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000" baseline="0" smtClean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03E84E7-BE85-44AB-A5D2-1C1ECCB333DB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2,3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BDC1333-6878-4C48-ABE6-D40671CADFA1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3,3 %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8.759852692832E-2"/>
                  <c:y val="-0.1240097376625286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517C6FBA-FD21-470C-8037-141E7318E5B6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1,6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19045.599999999999</c:v>
                </c:pt>
                <c:pt idx="1">
                  <c:v>3082.5</c:v>
                </c:pt>
                <c:pt idx="2">
                  <c:v>2986.7</c:v>
                </c:pt>
                <c:pt idx="3">
                  <c:v>1075.9000000000001</c:v>
                </c:pt>
                <c:pt idx="4">
                  <c:v>682.3</c:v>
                </c:pt>
                <c:pt idx="5">
                  <c:v>678.4</c:v>
                </c:pt>
                <c:pt idx="6">
                  <c:v>887.4</c:v>
                </c:pt>
                <c:pt idx="7">
                  <c:v>470.1</c:v>
                </c:pt>
                <c:pt idx="8">
                  <c:v>719.1</c:v>
                </c:pt>
                <c:pt idx="9">
                  <c:v>1038.2</c:v>
                </c:pt>
                <c:pt idx="10">
                  <c:v>511.9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F8D03-3E3E-4008-8E1C-D5C8406739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0CAAD-9B0E-4A44-A485-02688EF2DDAF}">
      <dgm:prSet phldrT="[Текст]"/>
      <dgm:spPr/>
      <dgm:t>
        <a:bodyPr/>
        <a:lstStyle/>
        <a:p>
          <a:r>
            <a:rPr lang="ru-RU" dirty="0" smtClean="0"/>
            <a:t>Консолидированный бюджет     Бешенковичского       района</a:t>
          </a:r>
          <a:endParaRPr lang="ru-RU" dirty="0"/>
        </a:p>
      </dgm:t>
    </dgm:pt>
    <dgm:pt modelId="{70EFCF84-68A1-48A9-BCE3-9456C1FD89C6}" type="parTrans" cxnId="{1CCBB860-0F9E-4AB9-A298-8630912FEF2A}">
      <dgm:prSet/>
      <dgm:spPr/>
      <dgm:t>
        <a:bodyPr/>
        <a:lstStyle/>
        <a:p>
          <a:endParaRPr lang="ru-RU"/>
        </a:p>
      </dgm:t>
    </dgm:pt>
    <dgm:pt modelId="{E5ADCEA0-43D3-4BB4-B350-107415B1F7B8}" type="sibTrans" cxnId="{1CCBB860-0F9E-4AB9-A298-8630912FEF2A}">
      <dgm:prSet/>
      <dgm:spPr/>
      <dgm:t>
        <a:bodyPr/>
        <a:lstStyle/>
        <a:p>
          <a:endParaRPr lang="ru-RU"/>
        </a:p>
      </dgm:t>
    </dgm:pt>
    <dgm:pt modelId="{7E272B83-6D93-4D9A-A68D-63AE0A56D45D}">
      <dgm:prSet phldrT="[Текст]"/>
      <dgm:spPr/>
      <dgm:t>
        <a:bodyPr/>
        <a:lstStyle/>
        <a:p>
          <a:r>
            <a:rPr lang="ru-RU" dirty="0" smtClean="0"/>
            <a:t>Районный бюджет (базового уровня)</a:t>
          </a:r>
          <a:endParaRPr lang="ru-RU" dirty="0"/>
        </a:p>
      </dgm:t>
    </dgm:pt>
    <dgm:pt modelId="{2E26752C-1EC9-4BAB-9464-D6AB99F538FB}" type="parTrans" cxnId="{0AA3C854-A467-43F0-8D67-45314165C1A5}">
      <dgm:prSet/>
      <dgm:spPr/>
      <dgm:t>
        <a:bodyPr/>
        <a:lstStyle/>
        <a:p>
          <a:endParaRPr lang="ru-RU"/>
        </a:p>
      </dgm:t>
    </dgm:pt>
    <dgm:pt modelId="{B65D3D87-F787-4875-92BB-0D97CDA3C89E}" type="sibTrans" cxnId="{0AA3C854-A467-43F0-8D67-45314165C1A5}">
      <dgm:prSet/>
      <dgm:spPr/>
      <dgm:t>
        <a:bodyPr/>
        <a:lstStyle/>
        <a:p>
          <a:endParaRPr lang="ru-RU"/>
        </a:p>
      </dgm:t>
    </dgm:pt>
    <dgm:pt modelId="{06761CE0-AAB7-4F98-84EC-CE20DCF56EF6}">
      <dgm:prSet phldrT="[Текст]"/>
      <dgm:spPr/>
      <dgm:t>
        <a:bodyPr/>
        <a:lstStyle/>
        <a:p>
          <a:r>
            <a:rPr lang="ru-RU" dirty="0" smtClean="0"/>
            <a:t>Бюджеты сельских советов (первичного уровня)</a:t>
          </a:r>
          <a:endParaRPr lang="ru-RU" dirty="0"/>
        </a:p>
      </dgm:t>
    </dgm:pt>
    <dgm:pt modelId="{32ECFE22-50D7-4A37-8B10-97610F83B4BC}" type="parTrans" cxnId="{E4ABD58E-4356-447D-992E-614187E5F5AE}">
      <dgm:prSet/>
      <dgm:spPr/>
      <dgm:t>
        <a:bodyPr/>
        <a:lstStyle/>
        <a:p>
          <a:endParaRPr lang="ru-RU"/>
        </a:p>
      </dgm:t>
    </dgm:pt>
    <dgm:pt modelId="{B8DA9F6F-25BA-492C-9551-1C9136CE7CB1}" type="sibTrans" cxnId="{E4ABD58E-4356-447D-992E-614187E5F5AE}">
      <dgm:prSet/>
      <dgm:spPr/>
      <dgm:t>
        <a:bodyPr/>
        <a:lstStyle/>
        <a:p>
          <a:endParaRPr lang="ru-RU"/>
        </a:p>
      </dgm:t>
    </dgm:pt>
    <dgm:pt modelId="{9DC5D1C7-8F5C-4758-9169-68BBDDD37553}" type="pres">
      <dgm:prSet presAssocID="{68BF8D03-3E3E-4008-8E1C-D5C840673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2248F3-9943-418A-87D7-3F6AD3AD1DD4}" type="pres">
      <dgm:prSet presAssocID="{8290CAAD-9B0E-4A44-A485-02688EF2DDAF}" presName="hierRoot1" presStyleCnt="0">
        <dgm:presLayoutVars>
          <dgm:hierBranch val="init"/>
        </dgm:presLayoutVars>
      </dgm:prSet>
      <dgm:spPr/>
    </dgm:pt>
    <dgm:pt modelId="{2626E479-C44B-4F12-85C5-4A8734400C22}" type="pres">
      <dgm:prSet presAssocID="{8290CAAD-9B0E-4A44-A485-02688EF2DDAF}" presName="rootComposite1" presStyleCnt="0"/>
      <dgm:spPr/>
    </dgm:pt>
    <dgm:pt modelId="{B3178B33-BCCD-493D-BE63-40A489E7FC54}" type="pres">
      <dgm:prSet presAssocID="{8290CAAD-9B0E-4A44-A485-02688EF2DDAF}" presName="rootText1" presStyleLbl="node0" presStyleIdx="0" presStyleCnt="1" custScaleX="871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26DFE8-19A2-4FB4-B919-BE89061EDE06}" type="pres">
      <dgm:prSet presAssocID="{8290CAAD-9B0E-4A44-A485-02688EF2DD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573581-31FD-4D5D-B804-F3B8F0A77C7F}" type="pres">
      <dgm:prSet presAssocID="{8290CAAD-9B0E-4A44-A485-02688EF2DDAF}" presName="hierChild2" presStyleCnt="0"/>
      <dgm:spPr/>
    </dgm:pt>
    <dgm:pt modelId="{FF77E779-7F7C-431A-B63C-2CDEED5A696D}" type="pres">
      <dgm:prSet presAssocID="{2E26752C-1EC9-4BAB-9464-D6AB99F538F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41BF97-73FD-4867-B21D-5AB6EB6EFB9F}" type="pres">
      <dgm:prSet presAssocID="{7E272B83-6D93-4D9A-A68D-63AE0A56D45D}" presName="hierRoot2" presStyleCnt="0">
        <dgm:presLayoutVars>
          <dgm:hierBranch val="init"/>
        </dgm:presLayoutVars>
      </dgm:prSet>
      <dgm:spPr/>
    </dgm:pt>
    <dgm:pt modelId="{D6D11B3C-81AE-4DFB-BC72-6A7462A26E08}" type="pres">
      <dgm:prSet presAssocID="{7E272B83-6D93-4D9A-A68D-63AE0A56D45D}" presName="rootComposite" presStyleCnt="0"/>
      <dgm:spPr/>
    </dgm:pt>
    <dgm:pt modelId="{B2649A03-0D07-46A9-904F-F37D22614AD4}" type="pres">
      <dgm:prSet presAssocID="{7E272B83-6D93-4D9A-A68D-63AE0A56D45D}" presName="rootText" presStyleLbl="node2" presStyleIdx="0" presStyleCnt="2" custScaleX="463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29DC6C-2209-443D-895F-D908106F95A6}" type="pres">
      <dgm:prSet presAssocID="{7E272B83-6D93-4D9A-A68D-63AE0A56D45D}" presName="rootConnector" presStyleLbl="node2" presStyleIdx="0" presStyleCnt="2"/>
      <dgm:spPr/>
      <dgm:t>
        <a:bodyPr/>
        <a:lstStyle/>
        <a:p>
          <a:endParaRPr lang="ru-RU"/>
        </a:p>
      </dgm:t>
    </dgm:pt>
    <dgm:pt modelId="{F75CB944-85C9-49D4-A5CA-27CD741E3704}" type="pres">
      <dgm:prSet presAssocID="{7E272B83-6D93-4D9A-A68D-63AE0A56D45D}" presName="hierChild4" presStyleCnt="0"/>
      <dgm:spPr/>
    </dgm:pt>
    <dgm:pt modelId="{E8823114-62DA-4D3C-BCE7-683180A409B1}" type="pres">
      <dgm:prSet presAssocID="{7E272B83-6D93-4D9A-A68D-63AE0A56D45D}" presName="hierChild5" presStyleCnt="0"/>
      <dgm:spPr/>
    </dgm:pt>
    <dgm:pt modelId="{08103109-3563-40F2-99CC-4579835676A8}" type="pres">
      <dgm:prSet presAssocID="{32ECFE22-50D7-4A37-8B10-97610F83B4B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8DF87B4-941A-48B5-AD57-AE6A3475743B}" type="pres">
      <dgm:prSet presAssocID="{06761CE0-AAB7-4F98-84EC-CE20DCF56EF6}" presName="hierRoot2" presStyleCnt="0">
        <dgm:presLayoutVars>
          <dgm:hierBranch val="init"/>
        </dgm:presLayoutVars>
      </dgm:prSet>
      <dgm:spPr/>
    </dgm:pt>
    <dgm:pt modelId="{C9199433-284A-4C6D-90F9-D52BD0A990ED}" type="pres">
      <dgm:prSet presAssocID="{06761CE0-AAB7-4F98-84EC-CE20DCF56EF6}" presName="rootComposite" presStyleCnt="0"/>
      <dgm:spPr/>
    </dgm:pt>
    <dgm:pt modelId="{E106BD36-077B-460E-9868-F9A4941575A3}" type="pres">
      <dgm:prSet presAssocID="{06761CE0-AAB7-4F98-84EC-CE20DCF56EF6}" presName="rootText" presStyleLbl="node2" presStyleIdx="1" presStyleCnt="2" custScaleX="302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DC2B9-4C97-4B14-B86A-8C02F3BA501A}" type="pres">
      <dgm:prSet presAssocID="{06761CE0-AAB7-4F98-84EC-CE20DCF56E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037927-2DEF-48D3-8763-8A6FD9ADB034}" type="pres">
      <dgm:prSet presAssocID="{06761CE0-AAB7-4F98-84EC-CE20DCF56EF6}" presName="hierChild4" presStyleCnt="0"/>
      <dgm:spPr/>
    </dgm:pt>
    <dgm:pt modelId="{463ED80E-F468-40AC-805D-FCBFA9902459}" type="pres">
      <dgm:prSet presAssocID="{06761CE0-AAB7-4F98-84EC-CE20DCF56EF6}" presName="hierChild5" presStyleCnt="0"/>
      <dgm:spPr/>
    </dgm:pt>
    <dgm:pt modelId="{DBB37F87-84BA-4E1D-8D94-EA575967916C}" type="pres">
      <dgm:prSet presAssocID="{8290CAAD-9B0E-4A44-A485-02688EF2DDAF}" presName="hierChild3" presStyleCnt="0"/>
      <dgm:spPr/>
    </dgm:pt>
  </dgm:ptLst>
  <dgm:cxnLst>
    <dgm:cxn modelId="{03F009A5-1FCA-45AF-8E89-5621EE8A33E6}" type="presOf" srcId="{8290CAAD-9B0E-4A44-A485-02688EF2DDAF}" destId="{D326DFE8-19A2-4FB4-B919-BE89061EDE06}" srcOrd="1" destOrd="0" presId="urn:microsoft.com/office/officeart/2005/8/layout/orgChart1"/>
    <dgm:cxn modelId="{BA94DF42-34E4-4900-80A6-F8A291DE9625}" type="presOf" srcId="{7E272B83-6D93-4D9A-A68D-63AE0A56D45D}" destId="{B2649A03-0D07-46A9-904F-F37D22614AD4}" srcOrd="0" destOrd="0" presId="urn:microsoft.com/office/officeart/2005/8/layout/orgChart1"/>
    <dgm:cxn modelId="{0AA3C854-A467-43F0-8D67-45314165C1A5}" srcId="{8290CAAD-9B0E-4A44-A485-02688EF2DDAF}" destId="{7E272B83-6D93-4D9A-A68D-63AE0A56D45D}" srcOrd="0" destOrd="0" parTransId="{2E26752C-1EC9-4BAB-9464-D6AB99F538FB}" sibTransId="{B65D3D87-F787-4875-92BB-0D97CDA3C89E}"/>
    <dgm:cxn modelId="{E143EEA6-1F50-4FB1-BC8D-FFB8E8A77231}" type="presOf" srcId="{2E26752C-1EC9-4BAB-9464-D6AB99F538FB}" destId="{FF77E779-7F7C-431A-B63C-2CDEED5A696D}" srcOrd="0" destOrd="0" presId="urn:microsoft.com/office/officeart/2005/8/layout/orgChart1"/>
    <dgm:cxn modelId="{18EB99AE-D983-40A2-B6AE-C31EC9896E5B}" type="presOf" srcId="{68BF8D03-3E3E-4008-8E1C-D5C8406739A9}" destId="{9DC5D1C7-8F5C-4758-9169-68BBDDD37553}" srcOrd="0" destOrd="0" presId="urn:microsoft.com/office/officeart/2005/8/layout/orgChart1"/>
    <dgm:cxn modelId="{E8E8108B-8022-423F-856F-35CD773E8223}" type="presOf" srcId="{32ECFE22-50D7-4A37-8B10-97610F83B4BC}" destId="{08103109-3563-40F2-99CC-4579835676A8}" srcOrd="0" destOrd="0" presId="urn:microsoft.com/office/officeart/2005/8/layout/orgChart1"/>
    <dgm:cxn modelId="{5FA8D65A-098A-4B4C-9CF9-26F629B668B8}" type="presOf" srcId="{06761CE0-AAB7-4F98-84EC-CE20DCF56EF6}" destId="{E106BD36-077B-460E-9868-F9A4941575A3}" srcOrd="0" destOrd="0" presId="urn:microsoft.com/office/officeart/2005/8/layout/orgChart1"/>
    <dgm:cxn modelId="{C5C3CD38-E90A-4F2D-993C-A704E6964845}" type="presOf" srcId="{8290CAAD-9B0E-4A44-A485-02688EF2DDAF}" destId="{B3178B33-BCCD-493D-BE63-40A489E7FC54}" srcOrd="0" destOrd="0" presId="urn:microsoft.com/office/officeart/2005/8/layout/orgChart1"/>
    <dgm:cxn modelId="{4E825A06-E930-4665-BBE8-6CFB10828900}" type="presOf" srcId="{7E272B83-6D93-4D9A-A68D-63AE0A56D45D}" destId="{F129DC6C-2209-443D-895F-D908106F95A6}" srcOrd="1" destOrd="0" presId="urn:microsoft.com/office/officeart/2005/8/layout/orgChart1"/>
    <dgm:cxn modelId="{1CCBB860-0F9E-4AB9-A298-8630912FEF2A}" srcId="{68BF8D03-3E3E-4008-8E1C-D5C8406739A9}" destId="{8290CAAD-9B0E-4A44-A485-02688EF2DDAF}" srcOrd="0" destOrd="0" parTransId="{70EFCF84-68A1-48A9-BCE3-9456C1FD89C6}" sibTransId="{E5ADCEA0-43D3-4BB4-B350-107415B1F7B8}"/>
    <dgm:cxn modelId="{E4ABD58E-4356-447D-992E-614187E5F5AE}" srcId="{8290CAAD-9B0E-4A44-A485-02688EF2DDAF}" destId="{06761CE0-AAB7-4F98-84EC-CE20DCF56EF6}" srcOrd="1" destOrd="0" parTransId="{32ECFE22-50D7-4A37-8B10-97610F83B4BC}" sibTransId="{B8DA9F6F-25BA-492C-9551-1C9136CE7CB1}"/>
    <dgm:cxn modelId="{AA9BDAE7-C2B0-4C79-8AF9-53DD10FA3E17}" type="presOf" srcId="{06761CE0-AAB7-4F98-84EC-CE20DCF56EF6}" destId="{193DC2B9-4C97-4B14-B86A-8C02F3BA501A}" srcOrd="1" destOrd="0" presId="urn:microsoft.com/office/officeart/2005/8/layout/orgChart1"/>
    <dgm:cxn modelId="{82966AC3-B979-4A41-9FD4-E18553714184}" type="presParOf" srcId="{9DC5D1C7-8F5C-4758-9169-68BBDDD37553}" destId="{392248F3-9943-418A-87D7-3F6AD3AD1DD4}" srcOrd="0" destOrd="0" presId="urn:microsoft.com/office/officeart/2005/8/layout/orgChart1"/>
    <dgm:cxn modelId="{FE2B7DAE-1FFA-4C87-929D-7F057BE63A15}" type="presParOf" srcId="{392248F3-9943-418A-87D7-3F6AD3AD1DD4}" destId="{2626E479-C44B-4F12-85C5-4A8734400C22}" srcOrd="0" destOrd="0" presId="urn:microsoft.com/office/officeart/2005/8/layout/orgChart1"/>
    <dgm:cxn modelId="{0D88DA90-BB30-4586-9FA0-24FAF08381B6}" type="presParOf" srcId="{2626E479-C44B-4F12-85C5-4A8734400C22}" destId="{B3178B33-BCCD-493D-BE63-40A489E7FC54}" srcOrd="0" destOrd="0" presId="urn:microsoft.com/office/officeart/2005/8/layout/orgChart1"/>
    <dgm:cxn modelId="{BAF18807-821B-48E9-AE0E-3B7952782F7C}" type="presParOf" srcId="{2626E479-C44B-4F12-85C5-4A8734400C22}" destId="{D326DFE8-19A2-4FB4-B919-BE89061EDE06}" srcOrd="1" destOrd="0" presId="urn:microsoft.com/office/officeart/2005/8/layout/orgChart1"/>
    <dgm:cxn modelId="{A97A925A-5954-4493-9BCD-18CF915901CB}" type="presParOf" srcId="{392248F3-9943-418A-87D7-3F6AD3AD1DD4}" destId="{62573581-31FD-4D5D-B804-F3B8F0A77C7F}" srcOrd="1" destOrd="0" presId="urn:microsoft.com/office/officeart/2005/8/layout/orgChart1"/>
    <dgm:cxn modelId="{D3FB4FE9-216A-4F38-91B2-45931A216CFD}" type="presParOf" srcId="{62573581-31FD-4D5D-B804-F3B8F0A77C7F}" destId="{FF77E779-7F7C-431A-B63C-2CDEED5A696D}" srcOrd="0" destOrd="0" presId="urn:microsoft.com/office/officeart/2005/8/layout/orgChart1"/>
    <dgm:cxn modelId="{3306115A-49DA-4741-BD54-63256D799337}" type="presParOf" srcId="{62573581-31FD-4D5D-B804-F3B8F0A77C7F}" destId="{BA41BF97-73FD-4867-B21D-5AB6EB6EFB9F}" srcOrd="1" destOrd="0" presId="urn:microsoft.com/office/officeart/2005/8/layout/orgChart1"/>
    <dgm:cxn modelId="{A13BF2DB-6A3E-4930-B2D4-9D7AE9C620FB}" type="presParOf" srcId="{BA41BF97-73FD-4867-B21D-5AB6EB6EFB9F}" destId="{D6D11B3C-81AE-4DFB-BC72-6A7462A26E08}" srcOrd="0" destOrd="0" presId="urn:microsoft.com/office/officeart/2005/8/layout/orgChart1"/>
    <dgm:cxn modelId="{D39E0FCC-9A75-483A-8FF5-633570AF1AD7}" type="presParOf" srcId="{D6D11B3C-81AE-4DFB-BC72-6A7462A26E08}" destId="{B2649A03-0D07-46A9-904F-F37D22614AD4}" srcOrd="0" destOrd="0" presId="urn:microsoft.com/office/officeart/2005/8/layout/orgChart1"/>
    <dgm:cxn modelId="{175A8CAB-96BA-4D42-944A-2BD56A8409B5}" type="presParOf" srcId="{D6D11B3C-81AE-4DFB-BC72-6A7462A26E08}" destId="{F129DC6C-2209-443D-895F-D908106F95A6}" srcOrd="1" destOrd="0" presId="urn:microsoft.com/office/officeart/2005/8/layout/orgChart1"/>
    <dgm:cxn modelId="{95BD3C59-59BE-4BBF-82E6-DD3D436C7779}" type="presParOf" srcId="{BA41BF97-73FD-4867-B21D-5AB6EB6EFB9F}" destId="{F75CB944-85C9-49D4-A5CA-27CD741E3704}" srcOrd="1" destOrd="0" presId="urn:microsoft.com/office/officeart/2005/8/layout/orgChart1"/>
    <dgm:cxn modelId="{ABFF7B42-B5E3-4CA8-A5BB-C5B06EFC8FF6}" type="presParOf" srcId="{BA41BF97-73FD-4867-B21D-5AB6EB6EFB9F}" destId="{E8823114-62DA-4D3C-BCE7-683180A409B1}" srcOrd="2" destOrd="0" presId="urn:microsoft.com/office/officeart/2005/8/layout/orgChart1"/>
    <dgm:cxn modelId="{18FF711A-5AA0-46A4-8BFE-134D33CA1D46}" type="presParOf" srcId="{62573581-31FD-4D5D-B804-F3B8F0A77C7F}" destId="{08103109-3563-40F2-99CC-4579835676A8}" srcOrd="2" destOrd="0" presId="urn:microsoft.com/office/officeart/2005/8/layout/orgChart1"/>
    <dgm:cxn modelId="{D074CE0B-3DA1-4802-8FA3-A00EE8DA6A08}" type="presParOf" srcId="{62573581-31FD-4D5D-B804-F3B8F0A77C7F}" destId="{18DF87B4-941A-48B5-AD57-AE6A3475743B}" srcOrd="3" destOrd="0" presId="urn:microsoft.com/office/officeart/2005/8/layout/orgChart1"/>
    <dgm:cxn modelId="{20EEA307-C733-41A7-8E29-722D62F47C2B}" type="presParOf" srcId="{18DF87B4-941A-48B5-AD57-AE6A3475743B}" destId="{C9199433-284A-4C6D-90F9-D52BD0A990ED}" srcOrd="0" destOrd="0" presId="urn:microsoft.com/office/officeart/2005/8/layout/orgChart1"/>
    <dgm:cxn modelId="{DEDC5F81-AA40-412A-9BED-AEAD26BA8954}" type="presParOf" srcId="{C9199433-284A-4C6D-90F9-D52BD0A990ED}" destId="{E106BD36-077B-460E-9868-F9A4941575A3}" srcOrd="0" destOrd="0" presId="urn:microsoft.com/office/officeart/2005/8/layout/orgChart1"/>
    <dgm:cxn modelId="{50F1243A-A9BC-4C45-B3CB-5E81D2904D74}" type="presParOf" srcId="{C9199433-284A-4C6D-90F9-D52BD0A990ED}" destId="{193DC2B9-4C97-4B14-B86A-8C02F3BA501A}" srcOrd="1" destOrd="0" presId="urn:microsoft.com/office/officeart/2005/8/layout/orgChart1"/>
    <dgm:cxn modelId="{9DDAE1AE-A817-4E05-ABD7-C803A46AF50B}" type="presParOf" srcId="{18DF87B4-941A-48B5-AD57-AE6A3475743B}" destId="{8A037927-2DEF-48D3-8763-8A6FD9ADB034}" srcOrd="1" destOrd="0" presId="urn:microsoft.com/office/officeart/2005/8/layout/orgChart1"/>
    <dgm:cxn modelId="{3FA6504D-681B-4ABB-A669-128AF5E6504C}" type="presParOf" srcId="{18DF87B4-941A-48B5-AD57-AE6A3475743B}" destId="{463ED80E-F468-40AC-805D-FCBFA9902459}" srcOrd="2" destOrd="0" presId="urn:microsoft.com/office/officeart/2005/8/layout/orgChart1"/>
    <dgm:cxn modelId="{C871C7DE-9C43-444A-9022-BD122CFFB20E}" type="presParOf" srcId="{392248F3-9943-418A-87D7-3F6AD3AD1DD4}" destId="{DBB37F87-84BA-4E1D-8D94-EA57596791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03109-3563-40F2-99CC-4579835676A8}">
      <dsp:nvSpPr>
        <dsp:cNvPr id="0" name=""/>
        <dsp:cNvSpPr/>
      </dsp:nvSpPr>
      <dsp:spPr>
        <a:xfrm>
          <a:off x="4114800" y="472346"/>
          <a:ext cx="2285821" cy="198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53"/>
              </a:lnTo>
              <a:lnTo>
                <a:pt x="2285821" y="99153"/>
              </a:lnTo>
              <a:lnTo>
                <a:pt x="2285821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E779-7F7C-431A-B63C-2CDEED5A696D}">
      <dsp:nvSpPr>
        <dsp:cNvPr id="0" name=""/>
        <dsp:cNvSpPr/>
      </dsp:nvSpPr>
      <dsp:spPr>
        <a:xfrm>
          <a:off x="2586691" y="472346"/>
          <a:ext cx="1528108" cy="198306"/>
        </a:xfrm>
        <a:custGeom>
          <a:avLst/>
          <a:gdLst/>
          <a:ahLst/>
          <a:cxnLst/>
          <a:rect l="0" t="0" r="0" b="0"/>
          <a:pathLst>
            <a:path>
              <a:moveTo>
                <a:pt x="1528108" y="0"/>
              </a:moveTo>
              <a:lnTo>
                <a:pt x="1528108" y="99153"/>
              </a:lnTo>
              <a:lnTo>
                <a:pt x="0" y="99153"/>
              </a:lnTo>
              <a:lnTo>
                <a:pt x="0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78B33-BCCD-493D-BE63-40A489E7FC54}">
      <dsp:nvSpPr>
        <dsp:cNvPr id="0" name=""/>
        <dsp:cNvSpPr/>
      </dsp:nvSpPr>
      <dsp:spPr>
        <a:xfrm>
          <a:off x="1" y="189"/>
          <a:ext cx="8229596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Консолидированный бюджет     Бешенковичского       района</a:t>
          </a:r>
          <a:endParaRPr lang="ru-RU" sz="1600" kern="1200" dirty="0"/>
        </a:p>
      </dsp:txBody>
      <dsp:txXfrm>
        <a:off x="1" y="189"/>
        <a:ext cx="8229596" cy="472157"/>
      </dsp:txXfrm>
    </dsp:sp>
    <dsp:sp modelId="{B2649A03-0D07-46A9-904F-F37D22614AD4}">
      <dsp:nvSpPr>
        <dsp:cNvPr id="0" name=""/>
        <dsp:cNvSpPr/>
      </dsp:nvSpPr>
      <dsp:spPr>
        <a:xfrm>
          <a:off x="400022" y="670653"/>
          <a:ext cx="4373337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Районный бюджет (базового уровня)</a:t>
          </a:r>
          <a:endParaRPr lang="ru-RU" sz="1600" kern="1200" dirty="0"/>
        </a:p>
      </dsp:txBody>
      <dsp:txXfrm>
        <a:off x="400022" y="670653"/>
        <a:ext cx="4373337" cy="472157"/>
      </dsp:txXfrm>
    </dsp:sp>
    <dsp:sp modelId="{E106BD36-077B-460E-9868-F9A4941575A3}">
      <dsp:nvSpPr>
        <dsp:cNvPr id="0" name=""/>
        <dsp:cNvSpPr/>
      </dsp:nvSpPr>
      <dsp:spPr>
        <a:xfrm>
          <a:off x="4971666" y="670653"/>
          <a:ext cx="2857911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Бюджеты сельских советов (первичного уровня)</a:t>
          </a:r>
          <a:endParaRPr lang="ru-RU" sz="1600" kern="1200" dirty="0"/>
        </a:p>
      </dsp:txBody>
      <dsp:txXfrm>
        <a:off x="4971666" y="670653"/>
        <a:ext cx="2857911" cy="472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B429-5B25-419E-BAFE-9C8964A35CE7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85CC-9B65-4675-BE60-92E363AB0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01.03.2022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Бешенковичского района на 1 января 2022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726658"/>
              </p:ext>
            </p:extLst>
          </p:nvPr>
        </p:nvGraphicFramePr>
        <p:xfrm>
          <a:off x="428596" y="1142984"/>
          <a:ext cx="8229600" cy="535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4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Годовой план на 2021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за январь-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декабрь 2021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исполнения к году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всего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400" b="1" kern="14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kern="14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706,7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155,1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4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4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Собственные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715,4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14 172,4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10 795,9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10 920,3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неналоговые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2 919,5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3 252,1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Безвозмездные поступления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15 </a:t>
                      </a: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991,3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15 </a:t>
                      </a: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982,7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дотация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14 275,6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14 275,6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субвенции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иные межбюджетные трансферты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1 715,7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1 707,2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31 778,6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31 178,1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98,1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(+)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 (-)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2 071,9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- 1 023,0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За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 в бюджет района поступило 14 172,4 тыс. рублей собственных доходов, что составляет 103,3 % от годового плана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(13 715,4 тыс. рублей). 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По сравнению с прошлым годом поступления снизились на 874,2 тыс. рублей и составили 94,2 % к уровню 2020 года. Основной удельный вес 81,1 % всех поступлений, или 11 494,0 тыс. рублей, обеспечено  за счет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бюджетообразующих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доходных источников: подоходного налога с физических лиц (50,9%), налога на добавленную стоимость (15,0 %), налогов на собственность  (9,0%)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5,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- компенсация расходов государства, 2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,4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- налог при упрощенной системе налогообложения,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2,1 % - единый налог для производителей сельскохозяйственной продукции</a:t>
            </a:r>
            <a:r>
              <a:rPr lang="be-BY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увеличения ставок по налогам на собственность получено дополнительно 486,6 тыс. рублей, по арендной плате за пользование земельными участками 20,1 тыс. рублей.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За счет введенных местных налога и сборов (курортный сбор, сбор с заготовителей и налог за владение собаками) бюджет пополнился на 21,7 тыс. рублей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Расходы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района за 2021 год профинансированы на 98,1 процента к уточненному годовому плану и составили 31 178,1 тыс. рублей.</a:t>
            </a:r>
          </a:p>
          <a:p>
            <a:r>
              <a:rPr lang="be-BY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 бюджет района сохранил свою социальную направленность.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средств направлена на финансирование бюджетного сектора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22 595,2 тыс. рублей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социальная составляющая которых в объеме бюджета района – 7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2,5 %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 2021 года социально-значимые расходы профинансированы в сумме  24 769,8 тыс. рублей или 79,4 процентов от всех расходов, в том числе: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заработная плата с начислениями  19 045,6 тыс. рублей или 61,1 % от всех расходов;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 медикаменты – 887,4 тыс. рублей или 2,8 %;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 продукты питания – 678,4 тыс. рублей или 2,2 %;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 коммунальные услуги – 3 082,5 тыс. рублей или 9,9 %;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 трансферты населению – 1 075,9 тыс. рублей или 3,4 %. 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Финансирование социально-защищенных статей обеспечено в полном объеме. 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я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нваря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года задолженность по всем видам долговых обязательств в целом по району составила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1 075,7 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Прямой долг органов местного управления и самоуправления составляет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586,1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в том числе облигационные займы –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586,1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рублей. Долг, гарантированный райисполкомом –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489,6</a:t>
            </a:r>
            <a:r>
              <a:rPr lang="be-BY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рублей.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 бюджет района исполнен с дефицитом в сумме 1 023,0 тыс. рублей. Уровень безвозмездных поступлений (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дотационность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01.01.2022г составил 53,0 %. </a:t>
            </a:r>
          </a:p>
          <a:p>
            <a:endParaRPr lang="ru-RU" sz="4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62054724"/>
              </p:ext>
            </p:extLst>
          </p:nvPr>
        </p:nvGraphicFramePr>
        <p:xfrm>
          <a:off x="50800" y="50800"/>
          <a:ext cx="9042400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1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471839"/>
              </p:ext>
            </p:extLst>
          </p:nvPr>
        </p:nvGraphicFramePr>
        <p:xfrm>
          <a:off x="50800" y="50800"/>
          <a:ext cx="9042400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29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04670669"/>
              </p:ext>
            </p:extLst>
          </p:nvPr>
        </p:nvGraphicFramePr>
        <p:xfrm>
          <a:off x="0" y="78576"/>
          <a:ext cx="9042400" cy="608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1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246</Words>
  <Application>Microsoft Office PowerPoint</Application>
  <PresentationFormat>Экран (4:3)</PresentationFormat>
  <Paragraphs>117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Cyr</vt:lpstr>
      <vt:lpstr>Calibri</vt:lpstr>
      <vt:lpstr>Times New Roman</vt:lpstr>
      <vt:lpstr>Тема Office</vt:lpstr>
      <vt:lpstr> Доходы и расходы Бешенковичского района на 1 января 2022 года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Umecel</dc:creator>
  <cp:lastModifiedBy>Умецкая Елена Леонидовна</cp:lastModifiedBy>
  <cp:revision>89</cp:revision>
  <cp:lastPrinted>2022-03-01T08:09:37Z</cp:lastPrinted>
  <dcterms:created xsi:type="dcterms:W3CDTF">2019-04-24T07:11:21Z</dcterms:created>
  <dcterms:modified xsi:type="dcterms:W3CDTF">2022-03-01T12:01:41Z</dcterms:modified>
</cp:coreProperties>
</file>