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6" r:id="rId4"/>
    <p:sldId id="266" r:id="rId5"/>
    <p:sldId id="274" r:id="rId6"/>
    <p:sldId id="275" r:id="rId7"/>
    <p:sldId id="272" r:id="rId8"/>
    <p:sldId id="273" r:id="rId9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2" autoAdjust="0"/>
  </p:normalViewPr>
  <p:slideViewPr>
    <p:cSldViewPr>
      <p:cViewPr varScale="1">
        <p:scale>
          <a:sx n="72" d="100"/>
          <a:sy n="72" d="100"/>
        </p:scale>
        <p:origin x="96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16" dirty="0"/>
              <a:t>Динамика поступления </a:t>
            </a:r>
            <a:r>
              <a:rPr lang="ru-RU" sz="1116" dirty="0" smtClean="0"/>
              <a:t>собственных</a:t>
            </a:r>
            <a:r>
              <a:rPr lang="ru-RU" sz="1116" baseline="0" dirty="0" smtClean="0"/>
              <a:t> </a:t>
            </a:r>
            <a:r>
              <a:rPr lang="ru-RU" sz="1116" dirty="0" smtClean="0"/>
              <a:t>доходов </a:t>
            </a:r>
            <a:r>
              <a:rPr lang="ru-RU" sz="1116" dirty="0"/>
              <a:t>бюджета </a:t>
            </a:r>
            <a:r>
              <a:rPr lang="ru-RU" sz="1116" dirty="0" smtClean="0"/>
              <a:t>района,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16" dirty="0" smtClean="0"/>
              <a:t> факт</a:t>
            </a:r>
            <a:r>
              <a:rPr lang="ru-RU" sz="1116" baseline="0" dirty="0" smtClean="0"/>
              <a:t> </a:t>
            </a:r>
            <a:r>
              <a:rPr lang="ru-RU" sz="1116" baseline="0" dirty="0"/>
              <a:t>за </a:t>
            </a:r>
            <a:r>
              <a:rPr lang="ru-RU" sz="1116" baseline="0" dirty="0" smtClean="0"/>
              <a:t>2022 г</a:t>
            </a:r>
            <a:r>
              <a:rPr lang="ru-RU" sz="1116" baseline="0" dirty="0"/>
              <a:t>.  </a:t>
            </a:r>
            <a:r>
              <a:rPr lang="ru-RU" sz="1116" baseline="0" dirty="0" smtClean="0"/>
              <a:t>/план на </a:t>
            </a:r>
            <a:r>
              <a:rPr lang="ru-RU" sz="1116" baseline="0" dirty="0" smtClean="0"/>
              <a:t>2023 </a:t>
            </a:r>
            <a:r>
              <a:rPr lang="ru-RU" sz="1116" baseline="0" dirty="0"/>
              <a:t>г</a:t>
            </a:r>
            <a:r>
              <a:rPr lang="ru-RU" sz="1116" b="0" baseline="0" dirty="0"/>
              <a:t>. </a:t>
            </a:r>
            <a:r>
              <a:rPr lang="ru-RU" sz="1116" b="0" baseline="0" dirty="0" smtClean="0"/>
              <a:t>(</a:t>
            </a:r>
            <a:r>
              <a:rPr lang="ru-RU" sz="1116" b="0" baseline="0" dirty="0" smtClean="0"/>
              <a:t>15 013,2 </a:t>
            </a:r>
            <a:r>
              <a:rPr lang="ru-RU" sz="1116" b="0" baseline="0" dirty="0"/>
              <a:t>тыс</a:t>
            </a:r>
            <a:r>
              <a:rPr lang="ru-RU" sz="1116" b="0" baseline="0" dirty="0" smtClean="0"/>
              <a:t>. руб</a:t>
            </a:r>
            <a:r>
              <a:rPr lang="ru-RU" sz="1116" b="0" baseline="0" dirty="0"/>
              <a:t>./ </a:t>
            </a:r>
            <a:r>
              <a:rPr lang="ru-RU" sz="1116" b="0" baseline="0" dirty="0" smtClean="0"/>
              <a:t>17 214,7 </a:t>
            </a:r>
            <a:r>
              <a:rPr lang="ru-RU" sz="1116" b="0" baseline="0" dirty="0"/>
              <a:t>тыс.</a:t>
            </a:r>
            <a:r>
              <a:rPr lang="ru-RU" sz="1116" b="0" dirty="0"/>
              <a:t> </a:t>
            </a:r>
            <a:r>
              <a:rPr lang="ru-RU" sz="1116" b="0" dirty="0" smtClean="0"/>
              <a:t>рублей, рост на </a:t>
            </a:r>
            <a:r>
              <a:rPr lang="ru-RU" sz="1116" b="0" dirty="0" smtClean="0"/>
              <a:t>14,7 </a:t>
            </a:r>
            <a:r>
              <a:rPr lang="ru-RU" sz="1116" b="0" dirty="0" smtClean="0"/>
              <a:t>%</a:t>
            </a:r>
            <a:r>
              <a:rPr lang="ru-RU" b="0" dirty="0" smtClean="0"/>
              <a:t>)</a:t>
            </a:r>
            <a:endParaRPr lang="ru-RU" b="0" dirty="0"/>
          </a:p>
        </c:rich>
      </c:tx>
      <c:layout>
        <c:manualLayout>
          <c:xMode val="edge"/>
          <c:yMode val="edge"/>
          <c:x val="0.2281882081812944"/>
          <c:y val="1.3293475867098456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606675218968416E-2"/>
          <c:y val="0.12598498148433554"/>
          <c:w val="0.94444444444444442"/>
          <c:h val="0.78459343794579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факт 2022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866230204370521E-2"/>
                  <c:y val="-1.2735623854730716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7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838,3</a:t>
                    </a:r>
                    <a:endParaRPr lang="en-US" dirty="0" smtClean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773931699548789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9.5355534764909634E-3"/>
                  <c:y val="-1.184284852284571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569,0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-5.7311112094134298E-3"/>
                  <c:y val="-2.7043908153557934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308,3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4921259842519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-1.2816287711227645E-3"/>
                  <c:y val="2.160320933258641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173,9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537976643369014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-1.7085452977085833E-2"/>
                  <c:y val="-7.7533652318068592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2</a:t>
                    </a:r>
                    <a:r>
                      <a:rPr lang="en-US" baseline="0" dirty="0" smtClean="0"/>
                      <a:t> </a:t>
                    </a:r>
                    <a:r>
                      <a:rPr lang="en-US" baseline="0" dirty="0" smtClean="0"/>
                      <a:t>265,0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93032823144288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1.3152168158769816E-3"/>
                  <c:y val="3.6689430711918918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873,3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1.5755441033353978E-2"/>
                  <c:y val="-3.67136346838209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1 125,9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098314606741573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1.0648499817548977E-2"/>
                  <c:y val="-9.9328734350683789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811" b="1" i="0" u="none" strike="noStrike" baseline="0">
                      <a:solidFill>
                        <a:schemeClr val="accent2">
                          <a:lumMod val="50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13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Компенсация расходов государства</c:v>
                </c:pt>
                <c:pt idx="6">
                  <c:v>Налоги с выручки</c:v>
                </c:pt>
              </c:strCache>
            </c:strRef>
          </c:cat>
          <c:val>
            <c:numRef>
              <c:f>Лист2!$B$2:$B$8</c:f>
              <c:numCache>
                <c:formatCode>General</c:formatCode>
                <c:ptCount val="7"/>
                <c:pt idx="0">
                  <c:v>7838.3</c:v>
                </c:pt>
                <c:pt idx="1">
                  <c:v>569</c:v>
                </c:pt>
                <c:pt idx="2" formatCode="0.0">
                  <c:v>308.3</c:v>
                </c:pt>
                <c:pt idx="3">
                  <c:v>1173.9000000000001</c:v>
                </c:pt>
                <c:pt idx="4" formatCode="0.0">
                  <c:v>2265</c:v>
                </c:pt>
                <c:pt idx="5">
                  <c:v>873.3</c:v>
                </c:pt>
                <c:pt idx="6">
                  <c:v>1125.9000000000001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план 2023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555478414723831E-2"/>
                  <c:y val="7.2088764754078324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9</a:t>
                    </a:r>
                    <a:r>
                      <a:rPr lang="en-US" baseline="0" dirty="0" smtClean="0"/>
                      <a:t> 167,7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907303370786524E-2"/>
                      <c:h val="4.41003955219591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6957707752385753E-2"/>
                  <c:y val="1.3531341316967085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726,2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120786516853922E-2"/>
                      <c:h val="6.09899087005817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1.4055178839598828E-2"/>
                  <c:y val="1.4013449803642703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337,7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740223834380255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1.6169451918658186E-2"/>
                  <c:y val="1.081194015720320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en-US" baseline="0" dirty="0" smtClean="0"/>
                      <a:t> 071,8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77393169954878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2.4687795564694161E-2"/>
                  <c:y val="6.1443361772611097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2</a:t>
                    </a:r>
                    <a:r>
                      <a:rPr lang="en-US" baseline="0" dirty="0" smtClean="0"/>
                      <a:t> 514,6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178426081571264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5421472103259984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en-US" baseline="0" dirty="0" smtClean="0"/>
                      <a:t> 273,2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976178890560037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1383484027256467E-2"/>
                  <c:y val="1.3213919386693794E-2"/>
                </c:manualLayout>
              </c:layout>
              <c:tx>
                <c:rich>
                  <a:bodyPr/>
                  <a:lstStyle/>
                  <a:p>
                    <a:pPr>
                      <a:defRPr sz="913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248,7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862359550561798E-2"/>
                      <c:h val="4.97302332481666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>
                <c:manualLayout>
                  <c:x val="1.1573640543254242E-2"/>
                  <c:y val="-4.813113279599282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811" b="1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13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Компенсация расходов государства</c:v>
                </c:pt>
                <c:pt idx="6">
                  <c:v>Налоги с выручки</c:v>
                </c:pt>
              </c:strCache>
            </c:strRef>
          </c:cat>
          <c:val>
            <c:numRef>
              <c:f>Лист2!$C$2:$C$8</c:f>
              <c:numCache>
                <c:formatCode>0.0</c:formatCode>
                <c:ptCount val="7"/>
                <c:pt idx="0" formatCode="General">
                  <c:v>9167.7000000000007</c:v>
                </c:pt>
                <c:pt idx="1">
                  <c:v>726.2</c:v>
                </c:pt>
                <c:pt idx="2">
                  <c:v>337.7</c:v>
                </c:pt>
                <c:pt idx="3" formatCode="General">
                  <c:v>1071.8</c:v>
                </c:pt>
                <c:pt idx="4">
                  <c:v>2514.6</c:v>
                </c:pt>
                <c:pt idx="5" formatCode="General">
                  <c:v>1273.2</c:v>
                </c:pt>
                <c:pt idx="6">
                  <c:v>1248.7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811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ayout>
        <c:manualLayout>
          <c:xMode val="edge"/>
          <c:yMode val="edge"/>
          <c:x val="0.69498910675381265"/>
          <c:y val="0.15549215406562053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</a:t>
            </a:r>
            <a:r>
              <a:rPr lang="ru-RU" sz="1815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 </a:t>
            </a:r>
            <a:r>
              <a:rPr lang="ru-RU" sz="1815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2023 </a:t>
            </a: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</a:t>
            </a:r>
            <a:r>
              <a:rPr lang="ru-RU" sz="2269" b="1" i="0" u="none" strike="noStrike" baseline="0" dirty="0">
                <a:solidFill>
                  <a:srgbClr val="000000"/>
                </a:solidFill>
                <a:latin typeface="Arial Cyr"/>
                <a:cs typeface="Arial Cyr"/>
              </a:rPr>
              <a:t>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(в тыс. руб.)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2023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- 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39 479,1 </a:t>
            </a: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рублей, в том числе на социальную сферу                           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28 425,5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тыс. рублей или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72,0 </a:t>
            </a:r>
            <a:r>
              <a:rPr lang="ru-RU" sz="1248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%.</a:t>
            </a:r>
            <a:endParaRPr lang="ru-RU" sz="1248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4325446243254462"/>
          <c:y val="1.7826771653543306E-3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57657657657657657"/>
          <c:h val="0.5400641025641025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2001450243063198"/>
                  <c:y val="4.254269177904929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9FC4A0F-156D-47B9-8E0D-AFF826636ED6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14,3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5752897460851"/>
                      <c:h val="0.123641486957845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8921589969373381"/>
                  <c:y val="7.0378518069856649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1D57B08-99C3-4CFF-BEE1-79BE8D6553CC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1.040259133237237E-2"/>
                  <c:y val="9.7805138735071503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477C8A0-0BA3-4D94-90C4-5039971E2C83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3,6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259123683977705"/>
                      <c:h val="0.119877666959128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4.3331213818170428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F5D260A5-C787-48B9-9F13-B547483F8C2C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0,2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162224630629033"/>
                      <c:h val="0.117995756959769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9"/>
                  <c:y val="-2.501971493478959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DB76999-703E-4ABD-A07D-0CB515830D77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9,8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48595505617974"/>
                      <c:h val="0.116113846960411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-7.8915484256871393E-2"/>
                  <c:y val="-4.1324317701790965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dirty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87ECCF8-372F-4D57-8F08-AE8809460B23}" type="VALUE">
                      <a:rPr lang="ru-RU" baseline="0" smtClean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baseline="0" dirty="0" smtClean="0"/>
                      <a:t>23,1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10674157303368"/>
                      <c:h val="0.118278043459673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-0.11730502963814916"/>
                  <c:y val="6.3490901557880633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C34FC7B9-8552-4CE8-A72F-D1155F0825C5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7,2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3400319605414493"/>
                  <c:y val="8.1865233609490051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13 709,8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34,7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46629213483147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6.8215059667977349E-2"/>
                  <c:y val="-6.0888306528098748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B8629AF-B240-4B86-9DF8-5FD2BCC3F193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7,0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202247191011234"/>
                      <c:h val="7.76759093144616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907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7CA2D67-F6E0-4392-BB09-EC71984D6566}" type="VALUE">
                      <a:rPr lang="ru-RU" baseline="0"/>
                      <a:pPr>
                        <a:defRPr sz="907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5649.8</c:v>
                </c:pt>
                <c:pt idx="1">
                  <c:v>4.3</c:v>
                </c:pt>
                <c:pt idx="2">
                  <c:v>1427.3</c:v>
                </c:pt>
                <c:pt idx="3">
                  <c:v>92.5</c:v>
                </c:pt>
                <c:pt idx="4">
                  <c:v>3879.7</c:v>
                </c:pt>
                <c:pt idx="5">
                  <c:v>9121.1</c:v>
                </c:pt>
                <c:pt idx="6">
                  <c:v>2825.7</c:v>
                </c:pt>
                <c:pt idx="7">
                  <c:v>13709.8</c:v>
                </c:pt>
                <c:pt idx="8">
                  <c:v>2768.9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5 649,8</c:v>
                </c:pt>
                <c:pt idx="1">
                  <c:v>4,3</c:v>
                </c:pt>
                <c:pt idx="2">
                  <c:v>1 427,3</c:v>
                </c:pt>
                <c:pt idx="3">
                  <c:v>92,5</c:v>
                </c:pt>
                <c:pt idx="4">
                  <c:v>3 879,7</c:v>
                </c:pt>
                <c:pt idx="5">
                  <c:v>9 121,1</c:v>
                </c:pt>
                <c:pt idx="6">
                  <c:v>2 825,7</c:v>
                </c:pt>
                <c:pt idx="7">
                  <c:v>13 709,8</c:v>
                </c:pt>
                <c:pt idx="8">
                  <c:v>2 768,9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н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а 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2023 </a:t>
            </a: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  <a:r>
              <a:rPr lang="ru-RU" sz="2067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тыс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рублей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endParaRPr lang="ru-RU" sz="1459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2023 </a:t>
            </a: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39 479,1 </a:t>
            </a:r>
            <a:r>
              <a:rPr lang="ru-RU" sz="1400" b="0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тыс.рублей</a:t>
            </a: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в </a:t>
            </a:r>
            <a:r>
              <a:rPr lang="ru-RU" sz="1400" b="0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т.ч</a:t>
            </a:r>
            <a:endParaRPr lang="ru-RU" sz="1400" b="0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Социально-значимые расходы на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31 232,3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79,1 </a:t>
            </a: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ru-RU" sz="14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3088483146067414"/>
          <c:y val="1.6692055238873824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534759358288772"/>
          <c:y val="0.24612736660929432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0.1637613907812086"/>
                  <c:y val="0.1294560887228737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AC15AE4B-E0F1-441C-AE73-98E54591A685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63,3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002112271078474"/>
                      <c:h val="9.925513346415348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5.8333296469963727E-2"/>
                  <c:y val="-0.2371121232951431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8B6A73-6459-4C58-B15A-BFC9DFEC1C7F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8,4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0.14340302353357515"/>
                  <c:y val="-9.362402919926772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285D9CD7-8001-476B-9DFB-915E076C3E87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8,7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8651685393257"/>
                      <c:h val="0.108513638197731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0.11495111402817529"/>
                  <c:y val="-7.738414905715039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E951C2D-5CC5-4E92-A8B3-009F6DD17B02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3,1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830763956471734"/>
                      <c:h val="0.169695606572201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13431588958683535"/>
                  <c:y val="0.14366257207484875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3CF02B8-63A8-48E4-9F6F-3E776ECF3D14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2,6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4.1208639299301068E-2"/>
                  <c:y val="0.1771554191319305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8E5210BA-6370-4F63-8016-921A99A29777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2,8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1.58554269700261E-2"/>
                  <c:y val="0.1599888020709791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2199A5-DBFA-4C9A-870A-9B131CB8281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1,4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50280898876405"/>
                      <c:h val="8.256307822527965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8.8901367949161397E-2"/>
                  <c:y val="0.1207243575607414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C8DA4F7-61B0-4851-8656-7B22312617E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1,4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17116251941375546"/>
                  <c:y val="6.038942002101466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000" baseline="0" smtClean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03E84E7-BE85-44AB-A5D2-1C1ECCB333DB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2,8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4407292111741846"/>
                  <c:y val="-3.0047866751417112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BDC1333-6878-4C48-ABE6-D40671CADFA1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4,2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8.759852692832E-2"/>
                  <c:y val="-0.1240097376625286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517C6FBA-FD21-470C-8037-141E7318E5B6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/>
                      <a:t>
</a:t>
                    </a:r>
                    <a:r>
                      <a:rPr lang="ru-RU" sz="1000" baseline="0" smtClean="0"/>
                      <a:t>1,3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24971.4</c:v>
                </c:pt>
                <c:pt idx="1">
                  <c:v>3348.4</c:v>
                </c:pt>
                <c:pt idx="2">
                  <c:v>3442.5</c:v>
                </c:pt>
                <c:pt idx="3">
                  <c:v>1238.7</c:v>
                </c:pt>
                <c:pt idx="4">
                  <c:v>1025.9000000000001</c:v>
                </c:pt>
                <c:pt idx="5">
                  <c:v>1105</c:v>
                </c:pt>
                <c:pt idx="6">
                  <c:v>568.79999999999995</c:v>
                </c:pt>
                <c:pt idx="7">
                  <c:v>533.1</c:v>
                </c:pt>
                <c:pt idx="8">
                  <c:v>1094.9000000000001</c:v>
                </c:pt>
                <c:pt idx="9">
                  <c:v>1647</c:v>
                </c:pt>
                <c:pt idx="10">
                  <c:v>503.4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BF8D03-3E3E-4008-8E1C-D5C8406739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90CAAD-9B0E-4A44-A485-02688EF2DDAF}">
      <dgm:prSet phldrT="[Текст]"/>
      <dgm:spPr/>
      <dgm:t>
        <a:bodyPr/>
        <a:lstStyle/>
        <a:p>
          <a:r>
            <a:rPr lang="ru-RU" dirty="0" smtClean="0"/>
            <a:t>Консолидированный бюджет     Бешенковичского       района</a:t>
          </a:r>
          <a:endParaRPr lang="ru-RU" dirty="0"/>
        </a:p>
      </dgm:t>
    </dgm:pt>
    <dgm:pt modelId="{70EFCF84-68A1-48A9-BCE3-9456C1FD89C6}" type="parTrans" cxnId="{1CCBB860-0F9E-4AB9-A298-8630912FEF2A}">
      <dgm:prSet/>
      <dgm:spPr/>
      <dgm:t>
        <a:bodyPr/>
        <a:lstStyle/>
        <a:p>
          <a:endParaRPr lang="ru-RU"/>
        </a:p>
      </dgm:t>
    </dgm:pt>
    <dgm:pt modelId="{E5ADCEA0-43D3-4BB4-B350-107415B1F7B8}" type="sibTrans" cxnId="{1CCBB860-0F9E-4AB9-A298-8630912FEF2A}">
      <dgm:prSet/>
      <dgm:spPr/>
      <dgm:t>
        <a:bodyPr/>
        <a:lstStyle/>
        <a:p>
          <a:endParaRPr lang="ru-RU"/>
        </a:p>
      </dgm:t>
    </dgm:pt>
    <dgm:pt modelId="{7E272B83-6D93-4D9A-A68D-63AE0A56D45D}">
      <dgm:prSet phldrT="[Текст]"/>
      <dgm:spPr/>
      <dgm:t>
        <a:bodyPr/>
        <a:lstStyle/>
        <a:p>
          <a:r>
            <a:rPr lang="ru-RU" dirty="0" smtClean="0"/>
            <a:t>Районный бюджет (базового уровня)</a:t>
          </a:r>
          <a:endParaRPr lang="ru-RU" dirty="0"/>
        </a:p>
      </dgm:t>
    </dgm:pt>
    <dgm:pt modelId="{2E26752C-1EC9-4BAB-9464-D6AB99F538FB}" type="parTrans" cxnId="{0AA3C854-A467-43F0-8D67-45314165C1A5}">
      <dgm:prSet/>
      <dgm:spPr/>
      <dgm:t>
        <a:bodyPr/>
        <a:lstStyle/>
        <a:p>
          <a:endParaRPr lang="ru-RU"/>
        </a:p>
      </dgm:t>
    </dgm:pt>
    <dgm:pt modelId="{B65D3D87-F787-4875-92BB-0D97CDA3C89E}" type="sibTrans" cxnId="{0AA3C854-A467-43F0-8D67-45314165C1A5}">
      <dgm:prSet/>
      <dgm:spPr/>
      <dgm:t>
        <a:bodyPr/>
        <a:lstStyle/>
        <a:p>
          <a:endParaRPr lang="ru-RU"/>
        </a:p>
      </dgm:t>
    </dgm:pt>
    <dgm:pt modelId="{06761CE0-AAB7-4F98-84EC-CE20DCF56EF6}">
      <dgm:prSet phldrT="[Текст]"/>
      <dgm:spPr/>
      <dgm:t>
        <a:bodyPr/>
        <a:lstStyle/>
        <a:p>
          <a:r>
            <a:rPr lang="ru-RU" dirty="0" smtClean="0"/>
            <a:t>Бюджеты сельских советов (первичного уровня)</a:t>
          </a:r>
          <a:endParaRPr lang="ru-RU" dirty="0"/>
        </a:p>
      </dgm:t>
    </dgm:pt>
    <dgm:pt modelId="{32ECFE22-50D7-4A37-8B10-97610F83B4BC}" type="parTrans" cxnId="{E4ABD58E-4356-447D-992E-614187E5F5AE}">
      <dgm:prSet/>
      <dgm:spPr/>
      <dgm:t>
        <a:bodyPr/>
        <a:lstStyle/>
        <a:p>
          <a:endParaRPr lang="ru-RU"/>
        </a:p>
      </dgm:t>
    </dgm:pt>
    <dgm:pt modelId="{B8DA9F6F-25BA-492C-9551-1C9136CE7CB1}" type="sibTrans" cxnId="{E4ABD58E-4356-447D-992E-614187E5F5AE}">
      <dgm:prSet/>
      <dgm:spPr/>
      <dgm:t>
        <a:bodyPr/>
        <a:lstStyle/>
        <a:p>
          <a:endParaRPr lang="ru-RU"/>
        </a:p>
      </dgm:t>
    </dgm:pt>
    <dgm:pt modelId="{9DC5D1C7-8F5C-4758-9169-68BBDDD37553}" type="pres">
      <dgm:prSet presAssocID="{68BF8D03-3E3E-4008-8E1C-D5C8406739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2248F3-9943-418A-87D7-3F6AD3AD1DD4}" type="pres">
      <dgm:prSet presAssocID="{8290CAAD-9B0E-4A44-A485-02688EF2DDAF}" presName="hierRoot1" presStyleCnt="0">
        <dgm:presLayoutVars>
          <dgm:hierBranch val="init"/>
        </dgm:presLayoutVars>
      </dgm:prSet>
      <dgm:spPr/>
    </dgm:pt>
    <dgm:pt modelId="{2626E479-C44B-4F12-85C5-4A8734400C22}" type="pres">
      <dgm:prSet presAssocID="{8290CAAD-9B0E-4A44-A485-02688EF2DDAF}" presName="rootComposite1" presStyleCnt="0"/>
      <dgm:spPr/>
    </dgm:pt>
    <dgm:pt modelId="{B3178B33-BCCD-493D-BE63-40A489E7FC54}" type="pres">
      <dgm:prSet presAssocID="{8290CAAD-9B0E-4A44-A485-02688EF2DDAF}" presName="rootText1" presStyleLbl="node0" presStyleIdx="0" presStyleCnt="1" custScaleX="8714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26DFE8-19A2-4FB4-B919-BE89061EDE06}" type="pres">
      <dgm:prSet presAssocID="{8290CAAD-9B0E-4A44-A485-02688EF2DDA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2573581-31FD-4D5D-B804-F3B8F0A77C7F}" type="pres">
      <dgm:prSet presAssocID="{8290CAAD-9B0E-4A44-A485-02688EF2DDAF}" presName="hierChild2" presStyleCnt="0"/>
      <dgm:spPr/>
    </dgm:pt>
    <dgm:pt modelId="{FF77E779-7F7C-431A-B63C-2CDEED5A696D}" type="pres">
      <dgm:prSet presAssocID="{2E26752C-1EC9-4BAB-9464-D6AB99F538F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41BF97-73FD-4867-B21D-5AB6EB6EFB9F}" type="pres">
      <dgm:prSet presAssocID="{7E272B83-6D93-4D9A-A68D-63AE0A56D45D}" presName="hierRoot2" presStyleCnt="0">
        <dgm:presLayoutVars>
          <dgm:hierBranch val="init"/>
        </dgm:presLayoutVars>
      </dgm:prSet>
      <dgm:spPr/>
    </dgm:pt>
    <dgm:pt modelId="{D6D11B3C-81AE-4DFB-BC72-6A7462A26E08}" type="pres">
      <dgm:prSet presAssocID="{7E272B83-6D93-4D9A-A68D-63AE0A56D45D}" presName="rootComposite" presStyleCnt="0"/>
      <dgm:spPr/>
    </dgm:pt>
    <dgm:pt modelId="{B2649A03-0D07-46A9-904F-F37D22614AD4}" type="pres">
      <dgm:prSet presAssocID="{7E272B83-6D93-4D9A-A68D-63AE0A56D45D}" presName="rootText" presStyleLbl="node2" presStyleIdx="0" presStyleCnt="2" custScaleX="463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29DC6C-2209-443D-895F-D908106F95A6}" type="pres">
      <dgm:prSet presAssocID="{7E272B83-6D93-4D9A-A68D-63AE0A56D45D}" presName="rootConnector" presStyleLbl="node2" presStyleIdx="0" presStyleCnt="2"/>
      <dgm:spPr/>
      <dgm:t>
        <a:bodyPr/>
        <a:lstStyle/>
        <a:p>
          <a:endParaRPr lang="ru-RU"/>
        </a:p>
      </dgm:t>
    </dgm:pt>
    <dgm:pt modelId="{F75CB944-85C9-49D4-A5CA-27CD741E3704}" type="pres">
      <dgm:prSet presAssocID="{7E272B83-6D93-4D9A-A68D-63AE0A56D45D}" presName="hierChild4" presStyleCnt="0"/>
      <dgm:spPr/>
    </dgm:pt>
    <dgm:pt modelId="{E8823114-62DA-4D3C-BCE7-683180A409B1}" type="pres">
      <dgm:prSet presAssocID="{7E272B83-6D93-4D9A-A68D-63AE0A56D45D}" presName="hierChild5" presStyleCnt="0"/>
      <dgm:spPr/>
    </dgm:pt>
    <dgm:pt modelId="{08103109-3563-40F2-99CC-4579835676A8}" type="pres">
      <dgm:prSet presAssocID="{32ECFE22-50D7-4A37-8B10-97610F83B4B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18DF87B4-941A-48B5-AD57-AE6A3475743B}" type="pres">
      <dgm:prSet presAssocID="{06761CE0-AAB7-4F98-84EC-CE20DCF56EF6}" presName="hierRoot2" presStyleCnt="0">
        <dgm:presLayoutVars>
          <dgm:hierBranch val="init"/>
        </dgm:presLayoutVars>
      </dgm:prSet>
      <dgm:spPr/>
    </dgm:pt>
    <dgm:pt modelId="{C9199433-284A-4C6D-90F9-D52BD0A990ED}" type="pres">
      <dgm:prSet presAssocID="{06761CE0-AAB7-4F98-84EC-CE20DCF56EF6}" presName="rootComposite" presStyleCnt="0"/>
      <dgm:spPr/>
    </dgm:pt>
    <dgm:pt modelId="{E106BD36-077B-460E-9868-F9A4941575A3}" type="pres">
      <dgm:prSet presAssocID="{06761CE0-AAB7-4F98-84EC-CE20DCF56EF6}" presName="rootText" presStyleLbl="node2" presStyleIdx="1" presStyleCnt="2" custScaleX="302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3DC2B9-4C97-4B14-B86A-8C02F3BA501A}" type="pres">
      <dgm:prSet presAssocID="{06761CE0-AAB7-4F98-84EC-CE20DCF56EF6}" presName="rootConnector" presStyleLbl="node2" presStyleIdx="1" presStyleCnt="2"/>
      <dgm:spPr/>
      <dgm:t>
        <a:bodyPr/>
        <a:lstStyle/>
        <a:p>
          <a:endParaRPr lang="ru-RU"/>
        </a:p>
      </dgm:t>
    </dgm:pt>
    <dgm:pt modelId="{8A037927-2DEF-48D3-8763-8A6FD9ADB034}" type="pres">
      <dgm:prSet presAssocID="{06761CE0-AAB7-4F98-84EC-CE20DCF56EF6}" presName="hierChild4" presStyleCnt="0"/>
      <dgm:spPr/>
    </dgm:pt>
    <dgm:pt modelId="{463ED80E-F468-40AC-805D-FCBFA9902459}" type="pres">
      <dgm:prSet presAssocID="{06761CE0-AAB7-4F98-84EC-CE20DCF56EF6}" presName="hierChild5" presStyleCnt="0"/>
      <dgm:spPr/>
    </dgm:pt>
    <dgm:pt modelId="{DBB37F87-84BA-4E1D-8D94-EA575967916C}" type="pres">
      <dgm:prSet presAssocID="{8290CAAD-9B0E-4A44-A485-02688EF2DDAF}" presName="hierChild3" presStyleCnt="0"/>
      <dgm:spPr/>
    </dgm:pt>
  </dgm:ptLst>
  <dgm:cxnLst>
    <dgm:cxn modelId="{03F009A5-1FCA-45AF-8E89-5621EE8A33E6}" type="presOf" srcId="{8290CAAD-9B0E-4A44-A485-02688EF2DDAF}" destId="{D326DFE8-19A2-4FB4-B919-BE89061EDE06}" srcOrd="1" destOrd="0" presId="urn:microsoft.com/office/officeart/2005/8/layout/orgChart1"/>
    <dgm:cxn modelId="{BA94DF42-34E4-4900-80A6-F8A291DE9625}" type="presOf" srcId="{7E272B83-6D93-4D9A-A68D-63AE0A56D45D}" destId="{B2649A03-0D07-46A9-904F-F37D22614AD4}" srcOrd="0" destOrd="0" presId="urn:microsoft.com/office/officeart/2005/8/layout/orgChart1"/>
    <dgm:cxn modelId="{0AA3C854-A467-43F0-8D67-45314165C1A5}" srcId="{8290CAAD-9B0E-4A44-A485-02688EF2DDAF}" destId="{7E272B83-6D93-4D9A-A68D-63AE0A56D45D}" srcOrd="0" destOrd="0" parTransId="{2E26752C-1EC9-4BAB-9464-D6AB99F538FB}" sibTransId="{B65D3D87-F787-4875-92BB-0D97CDA3C89E}"/>
    <dgm:cxn modelId="{E143EEA6-1F50-4FB1-BC8D-FFB8E8A77231}" type="presOf" srcId="{2E26752C-1EC9-4BAB-9464-D6AB99F538FB}" destId="{FF77E779-7F7C-431A-B63C-2CDEED5A696D}" srcOrd="0" destOrd="0" presId="urn:microsoft.com/office/officeart/2005/8/layout/orgChart1"/>
    <dgm:cxn modelId="{18EB99AE-D983-40A2-B6AE-C31EC9896E5B}" type="presOf" srcId="{68BF8D03-3E3E-4008-8E1C-D5C8406739A9}" destId="{9DC5D1C7-8F5C-4758-9169-68BBDDD37553}" srcOrd="0" destOrd="0" presId="urn:microsoft.com/office/officeart/2005/8/layout/orgChart1"/>
    <dgm:cxn modelId="{E8E8108B-8022-423F-856F-35CD773E8223}" type="presOf" srcId="{32ECFE22-50D7-4A37-8B10-97610F83B4BC}" destId="{08103109-3563-40F2-99CC-4579835676A8}" srcOrd="0" destOrd="0" presId="urn:microsoft.com/office/officeart/2005/8/layout/orgChart1"/>
    <dgm:cxn modelId="{5FA8D65A-098A-4B4C-9CF9-26F629B668B8}" type="presOf" srcId="{06761CE0-AAB7-4F98-84EC-CE20DCF56EF6}" destId="{E106BD36-077B-460E-9868-F9A4941575A3}" srcOrd="0" destOrd="0" presId="urn:microsoft.com/office/officeart/2005/8/layout/orgChart1"/>
    <dgm:cxn modelId="{C5C3CD38-E90A-4F2D-993C-A704E6964845}" type="presOf" srcId="{8290CAAD-9B0E-4A44-A485-02688EF2DDAF}" destId="{B3178B33-BCCD-493D-BE63-40A489E7FC54}" srcOrd="0" destOrd="0" presId="urn:microsoft.com/office/officeart/2005/8/layout/orgChart1"/>
    <dgm:cxn modelId="{4E825A06-E930-4665-BBE8-6CFB10828900}" type="presOf" srcId="{7E272B83-6D93-4D9A-A68D-63AE0A56D45D}" destId="{F129DC6C-2209-443D-895F-D908106F95A6}" srcOrd="1" destOrd="0" presId="urn:microsoft.com/office/officeart/2005/8/layout/orgChart1"/>
    <dgm:cxn modelId="{1CCBB860-0F9E-4AB9-A298-8630912FEF2A}" srcId="{68BF8D03-3E3E-4008-8E1C-D5C8406739A9}" destId="{8290CAAD-9B0E-4A44-A485-02688EF2DDAF}" srcOrd="0" destOrd="0" parTransId="{70EFCF84-68A1-48A9-BCE3-9456C1FD89C6}" sibTransId="{E5ADCEA0-43D3-4BB4-B350-107415B1F7B8}"/>
    <dgm:cxn modelId="{E4ABD58E-4356-447D-992E-614187E5F5AE}" srcId="{8290CAAD-9B0E-4A44-A485-02688EF2DDAF}" destId="{06761CE0-AAB7-4F98-84EC-CE20DCF56EF6}" srcOrd="1" destOrd="0" parTransId="{32ECFE22-50D7-4A37-8B10-97610F83B4BC}" sibTransId="{B8DA9F6F-25BA-492C-9551-1C9136CE7CB1}"/>
    <dgm:cxn modelId="{AA9BDAE7-C2B0-4C79-8AF9-53DD10FA3E17}" type="presOf" srcId="{06761CE0-AAB7-4F98-84EC-CE20DCF56EF6}" destId="{193DC2B9-4C97-4B14-B86A-8C02F3BA501A}" srcOrd="1" destOrd="0" presId="urn:microsoft.com/office/officeart/2005/8/layout/orgChart1"/>
    <dgm:cxn modelId="{82966AC3-B979-4A41-9FD4-E18553714184}" type="presParOf" srcId="{9DC5D1C7-8F5C-4758-9169-68BBDDD37553}" destId="{392248F3-9943-418A-87D7-3F6AD3AD1DD4}" srcOrd="0" destOrd="0" presId="urn:microsoft.com/office/officeart/2005/8/layout/orgChart1"/>
    <dgm:cxn modelId="{FE2B7DAE-1FFA-4C87-929D-7F057BE63A15}" type="presParOf" srcId="{392248F3-9943-418A-87D7-3F6AD3AD1DD4}" destId="{2626E479-C44B-4F12-85C5-4A8734400C22}" srcOrd="0" destOrd="0" presId="urn:microsoft.com/office/officeart/2005/8/layout/orgChart1"/>
    <dgm:cxn modelId="{0D88DA90-BB30-4586-9FA0-24FAF08381B6}" type="presParOf" srcId="{2626E479-C44B-4F12-85C5-4A8734400C22}" destId="{B3178B33-BCCD-493D-BE63-40A489E7FC54}" srcOrd="0" destOrd="0" presId="urn:microsoft.com/office/officeart/2005/8/layout/orgChart1"/>
    <dgm:cxn modelId="{BAF18807-821B-48E9-AE0E-3B7952782F7C}" type="presParOf" srcId="{2626E479-C44B-4F12-85C5-4A8734400C22}" destId="{D326DFE8-19A2-4FB4-B919-BE89061EDE06}" srcOrd="1" destOrd="0" presId="urn:microsoft.com/office/officeart/2005/8/layout/orgChart1"/>
    <dgm:cxn modelId="{A97A925A-5954-4493-9BCD-18CF915901CB}" type="presParOf" srcId="{392248F3-9943-418A-87D7-3F6AD3AD1DD4}" destId="{62573581-31FD-4D5D-B804-F3B8F0A77C7F}" srcOrd="1" destOrd="0" presId="urn:microsoft.com/office/officeart/2005/8/layout/orgChart1"/>
    <dgm:cxn modelId="{D3FB4FE9-216A-4F38-91B2-45931A216CFD}" type="presParOf" srcId="{62573581-31FD-4D5D-B804-F3B8F0A77C7F}" destId="{FF77E779-7F7C-431A-B63C-2CDEED5A696D}" srcOrd="0" destOrd="0" presId="urn:microsoft.com/office/officeart/2005/8/layout/orgChart1"/>
    <dgm:cxn modelId="{3306115A-49DA-4741-BD54-63256D799337}" type="presParOf" srcId="{62573581-31FD-4D5D-B804-F3B8F0A77C7F}" destId="{BA41BF97-73FD-4867-B21D-5AB6EB6EFB9F}" srcOrd="1" destOrd="0" presId="urn:microsoft.com/office/officeart/2005/8/layout/orgChart1"/>
    <dgm:cxn modelId="{A13BF2DB-6A3E-4930-B2D4-9D7AE9C620FB}" type="presParOf" srcId="{BA41BF97-73FD-4867-B21D-5AB6EB6EFB9F}" destId="{D6D11B3C-81AE-4DFB-BC72-6A7462A26E08}" srcOrd="0" destOrd="0" presId="urn:microsoft.com/office/officeart/2005/8/layout/orgChart1"/>
    <dgm:cxn modelId="{D39E0FCC-9A75-483A-8FF5-633570AF1AD7}" type="presParOf" srcId="{D6D11B3C-81AE-4DFB-BC72-6A7462A26E08}" destId="{B2649A03-0D07-46A9-904F-F37D22614AD4}" srcOrd="0" destOrd="0" presId="urn:microsoft.com/office/officeart/2005/8/layout/orgChart1"/>
    <dgm:cxn modelId="{175A8CAB-96BA-4D42-944A-2BD56A8409B5}" type="presParOf" srcId="{D6D11B3C-81AE-4DFB-BC72-6A7462A26E08}" destId="{F129DC6C-2209-443D-895F-D908106F95A6}" srcOrd="1" destOrd="0" presId="urn:microsoft.com/office/officeart/2005/8/layout/orgChart1"/>
    <dgm:cxn modelId="{95BD3C59-59BE-4BBF-82E6-DD3D436C7779}" type="presParOf" srcId="{BA41BF97-73FD-4867-B21D-5AB6EB6EFB9F}" destId="{F75CB944-85C9-49D4-A5CA-27CD741E3704}" srcOrd="1" destOrd="0" presId="urn:microsoft.com/office/officeart/2005/8/layout/orgChart1"/>
    <dgm:cxn modelId="{ABFF7B42-B5E3-4CA8-A5BB-C5B06EFC8FF6}" type="presParOf" srcId="{BA41BF97-73FD-4867-B21D-5AB6EB6EFB9F}" destId="{E8823114-62DA-4D3C-BCE7-683180A409B1}" srcOrd="2" destOrd="0" presId="urn:microsoft.com/office/officeart/2005/8/layout/orgChart1"/>
    <dgm:cxn modelId="{18FF711A-5AA0-46A4-8BFE-134D33CA1D46}" type="presParOf" srcId="{62573581-31FD-4D5D-B804-F3B8F0A77C7F}" destId="{08103109-3563-40F2-99CC-4579835676A8}" srcOrd="2" destOrd="0" presId="urn:microsoft.com/office/officeart/2005/8/layout/orgChart1"/>
    <dgm:cxn modelId="{D074CE0B-3DA1-4802-8FA3-A00EE8DA6A08}" type="presParOf" srcId="{62573581-31FD-4D5D-B804-F3B8F0A77C7F}" destId="{18DF87B4-941A-48B5-AD57-AE6A3475743B}" srcOrd="3" destOrd="0" presId="urn:microsoft.com/office/officeart/2005/8/layout/orgChart1"/>
    <dgm:cxn modelId="{20EEA307-C733-41A7-8E29-722D62F47C2B}" type="presParOf" srcId="{18DF87B4-941A-48B5-AD57-AE6A3475743B}" destId="{C9199433-284A-4C6D-90F9-D52BD0A990ED}" srcOrd="0" destOrd="0" presId="urn:microsoft.com/office/officeart/2005/8/layout/orgChart1"/>
    <dgm:cxn modelId="{DEDC5F81-AA40-412A-9BED-AEAD26BA8954}" type="presParOf" srcId="{C9199433-284A-4C6D-90F9-D52BD0A990ED}" destId="{E106BD36-077B-460E-9868-F9A4941575A3}" srcOrd="0" destOrd="0" presId="urn:microsoft.com/office/officeart/2005/8/layout/orgChart1"/>
    <dgm:cxn modelId="{50F1243A-A9BC-4C45-B3CB-5E81D2904D74}" type="presParOf" srcId="{C9199433-284A-4C6D-90F9-D52BD0A990ED}" destId="{193DC2B9-4C97-4B14-B86A-8C02F3BA501A}" srcOrd="1" destOrd="0" presId="urn:microsoft.com/office/officeart/2005/8/layout/orgChart1"/>
    <dgm:cxn modelId="{9DDAE1AE-A817-4E05-ABD7-C803A46AF50B}" type="presParOf" srcId="{18DF87B4-941A-48B5-AD57-AE6A3475743B}" destId="{8A037927-2DEF-48D3-8763-8A6FD9ADB034}" srcOrd="1" destOrd="0" presId="urn:microsoft.com/office/officeart/2005/8/layout/orgChart1"/>
    <dgm:cxn modelId="{3FA6504D-681B-4ABB-A669-128AF5E6504C}" type="presParOf" srcId="{18DF87B4-941A-48B5-AD57-AE6A3475743B}" destId="{463ED80E-F468-40AC-805D-FCBFA9902459}" srcOrd="2" destOrd="0" presId="urn:microsoft.com/office/officeart/2005/8/layout/orgChart1"/>
    <dgm:cxn modelId="{C871C7DE-9C43-444A-9022-BD122CFFB20E}" type="presParOf" srcId="{392248F3-9943-418A-87D7-3F6AD3AD1DD4}" destId="{DBB37F87-84BA-4E1D-8D94-EA57596791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03109-3563-40F2-99CC-4579835676A8}">
      <dsp:nvSpPr>
        <dsp:cNvPr id="0" name=""/>
        <dsp:cNvSpPr/>
      </dsp:nvSpPr>
      <dsp:spPr>
        <a:xfrm>
          <a:off x="4114800" y="472346"/>
          <a:ext cx="2285821" cy="198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53"/>
              </a:lnTo>
              <a:lnTo>
                <a:pt x="2285821" y="99153"/>
              </a:lnTo>
              <a:lnTo>
                <a:pt x="2285821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E779-7F7C-431A-B63C-2CDEED5A696D}">
      <dsp:nvSpPr>
        <dsp:cNvPr id="0" name=""/>
        <dsp:cNvSpPr/>
      </dsp:nvSpPr>
      <dsp:spPr>
        <a:xfrm>
          <a:off x="2586691" y="472346"/>
          <a:ext cx="1528108" cy="198306"/>
        </a:xfrm>
        <a:custGeom>
          <a:avLst/>
          <a:gdLst/>
          <a:ahLst/>
          <a:cxnLst/>
          <a:rect l="0" t="0" r="0" b="0"/>
          <a:pathLst>
            <a:path>
              <a:moveTo>
                <a:pt x="1528108" y="0"/>
              </a:moveTo>
              <a:lnTo>
                <a:pt x="1528108" y="99153"/>
              </a:lnTo>
              <a:lnTo>
                <a:pt x="0" y="99153"/>
              </a:lnTo>
              <a:lnTo>
                <a:pt x="0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78B33-BCCD-493D-BE63-40A489E7FC54}">
      <dsp:nvSpPr>
        <dsp:cNvPr id="0" name=""/>
        <dsp:cNvSpPr/>
      </dsp:nvSpPr>
      <dsp:spPr>
        <a:xfrm>
          <a:off x="1" y="189"/>
          <a:ext cx="8229596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Консолидированный бюджет     Бешенковичского       района</a:t>
          </a:r>
          <a:endParaRPr lang="ru-RU" sz="1600" kern="1200" dirty="0"/>
        </a:p>
      </dsp:txBody>
      <dsp:txXfrm>
        <a:off x="1" y="189"/>
        <a:ext cx="8229596" cy="472157"/>
      </dsp:txXfrm>
    </dsp:sp>
    <dsp:sp modelId="{B2649A03-0D07-46A9-904F-F37D22614AD4}">
      <dsp:nvSpPr>
        <dsp:cNvPr id="0" name=""/>
        <dsp:cNvSpPr/>
      </dsp:nvSpPr>
      <dsp:spPr>
        <a:xfrm>
          <a:off x="400022" y="670653"/>
          <a:ext cx="4373337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Районный бюджет (базового уровня)</a:t>
          </a:r>
          <a:endParaRPr lang="ru-RU" sz="1600" kern="1200" dirty="0"/>
        </a:p>
      </dsp:txBody>
      <dsp:txXfrm>
        <a:off x="400022" y="670653"/>
        <a:ext cx="4373337" cy="472157"/>
      </dsp:txXfrm>
    </dsp:sp>
    <dsp:sp modelId="{E106BD36-077B-460E-9868-F9A4941575A3}">
      <dsp:nvSpPr>
        <dsp:cNvPr id="0" name=""/>
        <dsp:cNvSpPr/>
      </dsp:nvSpPr>
      <dsp:spPr>
        <a:xfrm>
          <a:off x="4971666" y="670653"/>
          <a:ext cx="2857911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Бюджеты сельских советов (первичного уровня)</a:t>
          </a:r>
          <a:endParaRPr lang="ru-RU" sz="1600" kern="1200" dirty="0"/>
        </a:p>
      </dsp:txBody>
      <dsp:txXfrm>
        <a:off x="4971666" y="670653"/>
        <a:ext cx="2857911" cy="472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DB429-5B25-419E-BAFE-9C8964A35CE7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685CC-9B65-4675-BE60-92E363AB0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03101D-8E72-4AFF-B03E-2723FB13FB19}" type="slidenum">
              <a:rPr lang="ru-RU" altLang="ru-RU" smtClean="0"/>
              <a:pPr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873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09B286-3CEC-452A-B603-72561982DC49}" type="datetimeFigureOut">
              <a:rPr lang="ru-RU" altLang="ru-RU"/>
              <a:pPr/>
              <a:t>01.03.2023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1A7FDD-D7FF-49F7-BC08-BEB6645D5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</a:t>
            </a:r>
            <a:endParaRPr lang="ru-RU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4"/>
            <a:ext cx="2592288" cy="792088"/>
          </a:xfrm>
          <a:prstGeom prst="roundRect">
            <a:avLst/>
          </a:prstGeom>
          <a:solidFill>
            <a:srgbClr val="8FB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774321"/>
            <a:ext cx="5184576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628800"/>
            <a:ext cx="2592288" cy="2952328"/>
          </a:xfrm>
          <a:prstGeom prst="roundRect">
            <a:avLst/>
          </a:prstGeom>
          <a:solidFill>
            <a:srgbClr val="DA5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659080"/>
            <a:ext cx="5184576" cy="2952328"/>
          </a:xfrm>
          <a:prstGeom prst="roundRect">
            <a:avLst/>
          </a:prstGeom>
          <a:solidFill>
            <a:srgbClr val="FA9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Судебная власть, правоохранительная деятельность и обеспечение безопасности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(превышение доходов над расходами)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2"/>
          <p:cNvSpPr>
            <a:spLocks noGrp="1"/>
          </p:cNvSpPr>
          <p:nvPr>
            <p:ph type="ctrTitle"/>
          </p:nvPr>
        </p:nvSpPr>
        <p:spPr>
          <a:xfrm>
            <a:off x="928688" y="785813"/>
            <a:ext cx="7772400" cy="714375"/>
          </a:xfrm>
        </p:spPr>
        <p:txBody>
          <a:bodyPr>
            <a:normAutofit fontScale="90000"/>
          </a:bodyPr>
          <a:lstStyle/>
          <a:p>
            <a:pPr>
              <a:lnSpc>
                <a:spcPts val="2000"/>
              </a:lnSpc>
            </a:pPr>
            <a:r>
              <a:rPr lang="ru-RU" altLang="ru-RU" sz="2000" b="1" dirty="0" smtClean="0">
                <a:solidFill>
                  <a:schemeClr val="tx1"/>
                </a:solidFill>
              </a:rPr>
              <a:t>Особенности формирования проекта бюджета Бешенковичского района на 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2023 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год</a:t>
            </a:r>
            <a:r>
              <a:rPr lang="ru-RU" altLang="ru-RU" b="1" dirty="0" smtClean="0">
                <a:solidFill>
                  <a:schemeClr val="tx1"/>
                </a:solidFill>
              </a:rPr>
              <a:t>                                                                                         </a:t>
            </a:r>
            <a:br>
              <a:rPr lang="ru-RU" altLang="ru-RU" b="1" dirty="0" smtClean="0">
                <a:solidFill>
                  <a:schemeClr val="tx1"/>
                </a:solidFill>
              </a:rPr>
            </a:br>
            <a:endParaRPr lang="ru-RU" alt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357313"/>
          <a:ext cx="9144000" cy="555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96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Сбалансированность 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бюджета в пределах имеющихся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доходов и источников финансирования дефицита бюджета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73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Усиление социальной направленности расходов бюджета, в том числе реализации мер, направленных на повышение качества жизни населения</a:t>
                      </a:r>
                      <a:endParaRPr lang="ru-RU" sz="16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 marT="45734" marB="4573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9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Повышение благосостояния работников бюджетной сферы, прежде всего, </a:t>
                      </a: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низкооплачиваемых категорий</a:t>
                      </a:r>
                      <a:endParaRPr lang="ru-RU" sz="8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45"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76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Рациональное использование бюджетных средств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35" name="Скругленный прямоугольник 6"/>
          <p:cNvSpPr>
            <a:spLocks noChangeArrowheads="1"/>
          </p:cNvSpPr>
          <p:nvPr/>
        </p:nvSpPr>
        <p:spPr bwMode="auto">
          <a:xfrm>
            <a:off x="7740650" y="0"/>
            <a:ext cx="1403350" cy="549275"/>
          </a:xfrm>
          <a:prstGeom prst="roundRect">
            <a:avLst>
              <a:gd name="adj" fmla="val 19046"/>
            </a:avLst>
          </a:prstGeom>
          <a:solidFill>
            <a:srgbClr val="F1F9F9"/>
          </a:solidFill>
          <a:ln w="25400" algn="ctr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/>
              <a:t>Слайд 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1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7203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Консолидированный бюджет Бешенковичского района на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год утвержден по доходам в сумме   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39 732,3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рублей, по расходам –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39 479,1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рублей, с превышением доходов над расходами (профицит) в сумме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253,2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рублей. </a:t>
            </a: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План по собственным доходам районного и бюджетов сельских советов определен в сумме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17 214,7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тыс.рублей 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больше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чем фактические поступления за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2022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год на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14,7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процента.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Налоговые доходы запланированы в сумме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15 247,8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рублей, неналоговые доходы – 1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966,9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рублей.</a:t>
            </a: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Безвозмездные поступления из республиканского бюджета в структуре доходов бюджета района составляют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56,6 процентов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517,6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рублей, в том числе дотация –17 238,3 тыс. рублей.</a:t>
            </a: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       Расходы консолидированного бюджета района на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год предусмотрены с ростом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6,3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процента к кассовому исполнению за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2022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год и составляют                    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39 479,1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 тыс. рублей. В объеме расходов бюджета района средства, предусмотренные на  текущие расходы, составляют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38 129,0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 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96,6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 – 26 225,4 тыс. рублей 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81,8 процента.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Расходы капитального характера запланированы в сумме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1 025,9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 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2,6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процента всех расходов. Финансовый резерв –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324,2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тыс. рублей или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0,8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%.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82815216"/>
              </p:ext>
            </p:extLst>
          </p:nvPr>
        </p:nvGraphicFramePr>
        <p:xfrm>
          <a:off x="50800" y="50800"/>
          <a:ext cx="9042400" cy="676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98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03976"/>
              </p:ext>
            </p:extLst>
          </p:nvPr>
        </p:nvGraphicFramePr>
        <p:xfrm>
          <a:off x="107950" y="0"/>
          <a:ext cx="9040813" cy="671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Лист" r:id="rId4" imgW="8086657" imgH="5200650" progId="Excel.Sheet.8">
                  <p:embed/>
                </p:oleObj>
              </mc:Choice>
              <mc:Fallback>
                <p:oleObj name="Лист" r:id="rId4" imgW="8086657" imgH="5200650" progId="Excel.Sheet.8">
                  <p:embed/>
                  <p:pic>
                    <p:nvPicPr>
                      <p:cNvPr id="143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0"/>
                        <a:ext cx="9040813" cy="671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950" y="6391689"/>
            <a:ext cx="2789238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b="1" dirty="0">
                <a:latin typeface="Calibri" pitchFamily="34" charset="0"/>
                <a:cs typeface="Arial" pitchFamily="34" charset="0"/>
              </a:rPr>
              <a:t>Всего </a:t>
            </a:r>
            <a:r>
              <a:rPr lang="ru-RU" sz="2000" b="1" dirty="0" smtClean="0">
                <a:latin typeface="Calibri" pitchFamily="34" charset="0"/>
                <a:cs typeface="Arial" pitchFamily="34" charset="0"/>
              </a:rPr>
              <a:t>17 214,7 </a:t>
            </a:r>
            <a:r>
              <a:rPr lang="ru-RU" sz="2000" b="1" dirty="0">
                <a:latin typeface="Calibri" pitchFamily="34" charset="0"/>
                <a:cs typeface="Arial" pitchFamily="34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86922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084925"/>
              </p:ext>
            </p:extLst>
          </p:nvPr>
        </p:nvGraphicFramePr>
        <p:xfrm>
          <a:off x="50800" y="50800"/>
          <a:ext cx="9042400" cy="674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9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38261243"/>
              </p:ext>
            </p:extLst>
          </p:nvPr>
        </p:nvGraphicFramePr>
        <p:xfrm>
          <a:off x="0" y="78576"/>
          <a:ext cx="9042400" cy="6086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1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478</Words>
  <Application>Microsoft Office PowerPoint</Application>
  <PresentationFormat>Экран (4:3)</PresentationFormat>
  <Paragraphs>93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Cyr</vt:lpstr>
      <vt:lpstr>Calibri</vt:lpstr>
      <vt:lpstr>Times New Roman</vt:lpstr>
      <vt:lpstr>Тема Office</vt:lpstr>
      <vt:lpstr>Лист Microsoft Excel 97–2003</vt:lpstr>
      <vt:lpstr>Презентация PowerPoint</vt:lpstr>
      <vt:lpstr>Структура бюджета</vt:lpstr>
      <vt:lpstr>Особенности формирования проекта бюджета Бешенковичского района на 2023 год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Umecel</dc:creator>
  <cp:lastModifiedBy>Умецкая Елена Леонидовна</cp:lastModifiedBy>
  <cp:revision>100</cp:revision>
  <cp:lastPrinted>2023-02-14T08:07:26Z</cp:lastPrinted>
  <dcterms:created xsi:type="dcterms:W3CDTF">2019-04-24T07:11:21Z</dcterms:created>
  <dcterms:modified xsi:type="dcterms:W3CDTF">2023-03-01T09:24:03Z</dcterms:modified>
</cp:coreProperties>
</file>