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6" r:id="rId4"/>
    <p:sldId id="266" r:id="rId5"/>
    <p:sldId id="274" r:id="rId6"/>
    <p:sldId id="275" r:id="rId7"/>
    <p:sldId id="272" r:id="rId8"/>
    <p:sldId id="273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 varScale="1">
        <p:scale>
          <a:sx n="72" d="100"/>
          <a:sy n="72" d="100"/>
        </p:scale>
        <p:origin x="9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16" dirty="0"/>
              <a:t>Динамика поступления </a:t>
            </a:r>
            <a:r>
              <a:rPr lang="ru-RU" sz="1116" dirty="0" smtClean="0"/>
              <a:t>собственных</a:t>
            </a:r>
            <a:r>
              <a:rPr lang="ru-RU" sz="1116" baseline="0" dirty="0" smtClean="0"/>
              <a:t> </a:t>
            </a:r>
            <a:r>
              <a:rPr lang="ru-RU" sz="1116" dirty="0" smtClean="0"/>
              <a:t>доходов </a:t>
            </a:r>
            <a:r>
              <a:rPr lang="ru-RU" sz="1116" dirty="0"/>
              <a:t>бюджета </a:t>
            </a:r>
            <a:r>
              <a:rPr lang="ru-RU" sz="1116" dirty="0" smtClean="0"/>
              <a:t>района,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16" dirty="0" smtClean="0"/>
              <a:t> факт</a:t>
            </a:r>
            <a:r>
              <a:rPr lang="ru-RU" sz="1116" baseline="0" dirty="0" smtClean="0"/>
              <a:t> </a:t>
            </a:r>
            <a:r>
              <a:rPr lang="ru-RU" sz="1116" baseline="0" dirty="0"/>
              <a:t>за </a:t>
            </a:r>
            <a:r>
              <a:rPr lang="ru-RU" sz="1116" baseline="0" dirty="0" smtClean="0"/>
              <a:t>2022 г</a:t>
            </a:r>
            <a:r>
              <a:rPr lang="ru-RU" sz="1116" baseline="0" dirty="0"/>
              <a:t>.  </a:t>
            </a:r>
            <a:r>
              <a:rPr lang="ru-RU" sz="1116" baseline="0" dirty="0" smtClean="0"/>
              <a:t>/план на </a:t>
            </a:r>
            <a:r>
              <a:rPr lang="ru-RU" sz="1116" baseline="0" dirty="0" smtClean="0"/>
              <a:t>2023 </a:t>
            </a:r>
            <a:r>
              <a:rPr lang="ru-RU" sz="1116" baseline="0" dirty="0"/>
              <a:t>г</a:t>
            </a:r>
            <a:r>
              <a:rPr lang="ru-RU" sz="1116" b="0" baseline="0" dirty="0"/>
              <a:t>. </a:t>
            </a:r>
            <a:r>
              <a:rPr lang="ru-RU" sz="1116" b="0" baseline="0" dirty="0" smtClean="0"/>
              <a:t>(</a:t>
            </a:r>
            <a:r>
              <a:rPr lang="ru-RU" sz="1116" b="0" baseline="0" dirty="0" smtClean="0"/>
              <a:t>15 013,2 </a:t>
            </a:r>
            <a:r>
              <a:rPr lang="ru-RU" sz="1116" b="0" baseline="0" dirty="0"/>
              <a:t>тыс</a:t>
            </a:r>
            <a:r>
              <a:rPr lang="ru-RU" sz="1116" b="0" baseline="0" dirty="0" smtClean="0"/>
              <a:t>. руб</a:t>
            </a:r>
            <a:r>
              <a:rPr lang="ru-RU" sz="1116" b="0" baseline="0" dirty="0"/>
              <a:t>./ </a:t>
            </a:r>
            <a:r>
              <a:rPr lang="ru-RU" sz="1116" b="0" baseline="0" dirty="0" smtClean="0"/>
              <a:t>17 214,7 </a:t>
            </a:r>
            <a:r>
              <a:rPr lang="ru-RU" sz="1116" b="0" baseline="0" dirty="0"/>
              <a:t>тыс.</a:t>
            </a:r>
            <a:r>
              <a:rPr lang="ru-RU" sz="1116" b="0" dirty="0"/>
              <a:t> </a:t>
            </a:r>
            <a:r>
              <a:rPr lang="ru-RU" sz="1116" b="0" dirty="0" smtClean="0"/>
              <a:t>рублей, рост на </a:t>
            </a:r>
            <a:r>
              <a:rPr lang="ru-RU" sz="1116" b="0" dirty="0" smtClean="0"/>
              <a:t>14,7 </a:t>
            </a:r>
            <a:r>
              <a:rPr lang="ru-RU" sz="1116" b="0" dirty="0" smtClean="0"/>
              <a:t>%</a:t>
            </a:r>
            <a:r>
              <a:rPr lang="ru-RU" b="0" dirty="0" smtClean="0"/>
              <a:t>)</a:t>
            </a:r>
            <a:endParaRPr lang="ru-RU" b="0" dirty="0"/>
          </a:p>
        </c:rich>
      </c:tx>
      <c:layout>
        <c:manualLayout>
          <c:xMode val="edge"/>
          <c:yMode val="edge"/>
          <c:x val="0.2281882081812944"/>
          <c:y val="1.3293475867098456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2598498148433554"/>
          <c:w val="0.94444444444444442"/>
          <c:h val="0.78459343794579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факт 2022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866230204370521E-2"/>
                  <c:y val="-1.2735623854730716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838,3</a:t>
                    </a:r>
                    <a:endParaRPr lang="en-US" dirty="0" smtClean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773931699548789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9.5355534764909634E-3"/>
                  <c:y val="-1.184284852284571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569,0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-5.7311112094134298E-3"/>
                  <c:y val="-2.7043908153557934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308,3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4921259842519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-1.2816287711227645E-3"/>
                  <c:y val="2.160320933258641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173,9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537976643369014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-1.7085452977085833E-2"/>
                  <c:y val="-7.7533652318068592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265,0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93032823144288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1.3152168158769816E-3"/>
                  <c:y val="3.6689430711918918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873,3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1.5755441033353978E-2"/>
                  <c:y val="-3.67136346838209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1 125,9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098314606741573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811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3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Компенсация расходов государства</c:v>
                </c:pt>
                <c:pt idx="6">
                  <c:v>Налоги с выручки</c:v>
                </c:pt>
              </c:strCache>
            </c:strRef>
          </c:cat>
          <c:val>
            <c:numRef>
              <c:f>Лист2!$B$2:$B$8</c:f>
              <c:numCache>
                <c:formatCode>General</c:formatCode>
                <c:ptCount val="7"/>
                <c:pt idx="0">
                  <c:v>7838.3</c:v>
                </c:pt>
                <c:pt idx="1">
                  <c:v>569</c:v>
                </c:pt>
                <c:pt idx="2" formatCode="0.0">
                  <c:v>308.3</c:v>
                </c:pt>
                <c:pt idx="3">
                  <c:v>1173.9000000000001</c:v>
                </c:pt>
                <c:pt idx="4" formatCode="0.0">
                  <c:v>2265</c:v>
                </c:pt>
                <c:pt idx="5">
                  <c:v>873.3</c:v>
                </c:pt>
                <c:pt idx="6">
                  <c:v>1125.9000000000001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план 2023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555478414723831E-2"/>
                  <c:y val="7.2088764754078324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9</a:t>
                    </a:r>
                    <a:r>
                      <a:rPr lang="en-US" baseline="0" dirty="0" smtClean="0"/>
                      <a:t> 167,7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907303370786524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6957707752385753E-2"/>
                  <c:y val="1.3531341316967085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726,2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20786516853922E-2"/>
                      <c:h val="6.09899087005817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1.4055178839598828E-2"/>
                  <c:y val="1.4013449803642703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337,7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40223834380255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1.6169451918658186E-2"/>
                  <c:y val="1.081194015720320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071,8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77393169954878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2.4687795564694161E-2"/>
                  <c:y val="6.144336177261109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514,6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178426081571264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5421472103259984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273,2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97617889056003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1383484027256467E-2"/>
                  <c:y val="1.321391938669379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248,7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862359550561798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811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3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Компенсация расходов государства</c:v>
                </c:pt>
                <c:pt idx="6">
                  <c:v>Налоги с выручки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General">
                  <c:v>9167.7000000000007</c:v>
                </c:pt>
                <c:pt idx="1">
                  <c:v>726.2</c:v>
                </c:pt>
                <c:pt idx="2">
                  <c:v>337.7</c:v>
                </c:pt>
                <c:pt idx="3" formatCode="General">
                  <c:v>1071.8</c:v>
                </c:pt>
                <c:pt idx="4">
                  <c:v>2514.6</c:v>
                </c:pt>
                <c:pt idx="5" formatCode="General">
                  <c:v>1273.2</c:v>
                </c:pt>
                <c:pt idx="6">
                  <c:v>1248.7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811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2023 </a:t>
            </a: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</a:t>
            </a:r>
            <a:r>
              <a:rPr lang="ru-RU" sz="2269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(в тыс. руб.)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2023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-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39 479,1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рублей, в том числе на социальную сферу                          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28 425,5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тыс. рублей или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72,0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%.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4325446243254462"/>
          <c:y val="1.7826771653543306E-3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2001450243063198"/>
                  <c:y val="4.254269177904929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9FC4A0F-156D-47B9-8E0D-AFF826636ED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14,3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5752897460851"/>
                      <c:h val="0.123641486957845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D57B08-99C3-4CFF-BEE1-79BE8D6553C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9.780513873507150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77C8A0-0BA3-4D94-90C4-5039971E2C8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3,6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259123683977705"/>
                      <c:h val="0.119877666959128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4.3331213818170428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5D260A5-C787-48B9-9F13-B547483F8C2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162224630629033"/>
                      <c:h val="0.117995756959769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9"/>
                  <c:y val="-2.501971493478959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DB76999-703E-4ABD-A07D-0CB515830D77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9,8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48595505617974"/>
                      <c:h val="0.116113846960411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-7.8915484256871393E-2"/>
                  <c:y val="-4.132431770179096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dirty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87ECCF8-372F-4D57-8F08-AE8809460B23}" type="VALUE">
                      <a:rPr lang="ru-RU" baseline="0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23,1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0674157303368"/>
                      <c:h val="0.118278043459673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-0.11730502963814916"/>
                  <c:y val="6.349090155788063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34FC7B9-8552-4CE8-A72F-D1155F0825C5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7,2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3400319605414493"/>
                  <c:y val="8.186523360949005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13 709,8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34,7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49E-2"/>
                  <c:y val="-6.0888306528098748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B8629AF-B240-4B86-9DF8-5FD2BCC3F19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7,0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202247191011234"/>
                      <c:h val="7.76759093144616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7CA2D67-F6E0-4392-BB09-EC71984D656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5649.8</c:v>
                </c:pt>
                <c:pt idx="1">
                  <c:v>4.3</c:v>
                </c:pt>
                <c:pt idx="2">
                  <c:v>1427.3</c:v>
                </c:pt>
                <c:pt idx="3">
                  <c:v>92.5</c:v>
                </c:pt>
                <c:pt idx="4">
                  <c:v>3879.7</c:v>
                </c:pt>
                <c:pt idx="5">
                  <c:v>9121.1</c:v>
                </c:pt>
                <c:pt idx="6">
                  <c:v>2825.7</c:v>
                </c:pt>
                <c:pt idx="7">
                  <c:v>13709.8</c:v>
                </c:pt>
                <c:pt idx="8">
                  <c:v>2768.9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5 649,8</c:v>
                </c:pt>
                <c:pt idx="1">
                  <c:v>4,3</c:v>
                </c:pt>
                <c:pt idx="2">
                  <c:v>1 427,3</c:v>
                </c:pt>
                <c:pt idx="3">
                  <c:v>92,5</c:v>
                </c:pt>
                <c:pt idx="4">
                  <c:v>3 879,7</c:v>
                </c:pt>
                <c:pt idx="5">
                  <c:v>9 121,1</c:v>
                </c:pt>
                <c:pt idx="6">
                  <c:v>2 825,7</c:v>
                </c:pt>
                <c:pt idx="7">
                  <c:v>13 709,8</c:v>
                </c:pt>
                <c:pt idx="8">
                  <c:v>2 768,9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н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2023 </a:t>
            </a: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2067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тыс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рублей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2023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39 479,1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тыс.рублей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в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т.ч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расходы на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31 232,3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79,1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ru-RU" sz="1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3088483146067414"/>
          <c:y val="1.669205523887382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637613907812086"/>
                  <c:y val="0.1294560887228737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AC15AE4B-E0F1-441C-AE73-98E54591A685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63,3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02112271078474"/>
                      <c:h val="9.92551334641534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5.8333296469963727E-2"/>
                  <c:y val="-0.2371121232951431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8B6A73-6459-4C58-B15A-BFC9DFEC1C7F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8,4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0.14340302353357515"/>
                  <c:y val="-9.362402919926772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285D9CD7-8001-476B-9DFB-915E076C3E87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8,7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8651685393257"/>
                      <c:h val="0.108513638197731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495111402817529"/>
                  <c:y val="-7.738414905715039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E951C2D-5CC5-4E92-A8B3-009F6DD17B02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3,1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830763956471734"/>
                      <c:h val="0.169695606572201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3431588958683535"/>
                  <c:y val="0.14366257207484875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3CF02B8-63A8-48E4-9F6F-3E776ECF3D14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2,6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771554191319305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8E5210BA-6370-4F63-8016-921A99A29777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2,8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1.58554269700261E-2"/>
                  <c:y val="0.1599888020709791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2199A5-DBFA-4C9A-870A-9B131CB8281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1,4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50280898876405"/>
                      <c:h val="8.25630782252796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C8DA4F7-61B0-4851-8656-7B22312617E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1,4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03E84E7-BE85-44AB-A5D2-1C1ECCB333DB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2,8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BDC1333-6878-4C48-ABE6-D40671CADFA1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4,2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8.759852692832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17C6FBA-FD21-470C-8037-141E7318E5B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/>
                      <a:t>
</a:t>
                    </a:r>
                    <a:r>
                      <a:rPr lang="ru-RU" sz="1000" baseline="0" smtClean="0"/>
                      <a:t>1,3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24971.4</c:v>
                </c:pt>
                <c:pt idx="1">
                  <c:v>3348.4</c:v>
                </c:pt>
                <c:pt idx="2">
                  <c:v>3442.5</c:v>
                </c:pt>
                <c:pt idx="3">
                  <c:v>1238.7</c:v>
                </c:pt>
                <c:pt idx="4">
                  <c:v>1025.9000000000001</c:v>
                </c:pt>
                <c:pt idx="5">
                  <c:v>1105</c:v>
                </c:pt>
                <c:pt idx="6">
                  <c:v>568.79999999999995</c:v>
                </c:pt>
                <c:pt idx="7">
                  <c:v>533.1</c:v>
                </c:pt>
                <c:pt idx="8">
                  <c:v>1094.9000000000001</c:v>
                </c:pt>
                <c:pt idx="9">
                  <c:v>1647</c:v>
                </c:pt>
                <c:pt idx="10">
                  <c:v>503.4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03109-3563-40F2-99CC-4579835676A8}">
      <dsp:nvSpPr>
        <dsp:cNvPr id="0" name=""/>
        <dsp:cNvSpPr/>
      </dsp:nvSpPr>
      <dsp:spPr>
        <a:xfrm>
          <a:off x="4114800" y="472346"/>
          <a:ext cx="2285821" cy="19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53"/>
              </a:lnTo>
              <a:lnTo>
                <a:pt x="2285821" y="99153"/>
              </a:lnTo>
              <a:lnTo>
                <a:pt x="2285821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E779-7F7C-431A-B63C-2CDEED5A696D}">
      <dsp:nvSpPr>
        <dsp:cNvPr id="0" name=""/>
        <dsp:cNvSpPr/>
      </dsp:nvSpPr>
      <dsp:spPr>
        <a:xfrm>
          <a:off x="2586691" y="472346"/>
          <a:ext cx="1528108" cy="198306"/>
        </a:xfrm>
        <a:custGeom>
          <a:avLst/>
          <a:gdLst/>
          <a:ahLst/>
          <a:cxnLst/>
          <a:rect l="0" t="0" r="0" b="0"/>
          <a:pathLst>
            <a:path>
              <a:moveTo>
                <a:pt x="1528108" y="0"/>
              </a:moveTo>
              <a:lnTo>
                <a:pt x="1528108" y="99153"/>
              </a:lnTo>
              <a:lnTo>
                <a:pt x="0" y="99153"/>
              </a:lnTo>
              <a:lnTo>
                <a:pt x="0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8B33-BCCD-493D-BE63-40A489E7FC54}">
      <dsp:nvSpPr>
        <dsp:cNvPr id="0" name=""/>
        <dsp:cNvSpPr/>
      </dsp:nvSpPr>
      <dsp:spPr>
        <a:xfrm>
          <a:off x="1" y="189"/>
          <a:ext cx="8229596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Консолидированный бюджет     Бешенковичского       района</a:t>
          </a:r>
          <a:endParaRPr lang="ru-RU" sz="1600" kern="1200" dirty="0"/>
        </a:p>
      </dsp:txBody>
      <dsp:txXfrm>
        <a:off x="1" y="189"/>
        <a:ext cx="8229596" cy="472157"/>
      </dsp:txXfrm>
    </dsp:sp>
    <dsp:sp modelId="{B2649A03-0D07-46A9-904F-F37D22614AD4}">
      <dsp:nvSpPr>
        <dsp:cNvPr id="0" name=""/>
        <dsp:cNvSpPr/>
      </dsp:nvSpPr>
      <dsp:spPr>
        <a:xfrm>
          <a:off x="400022" y="670653"/>
          <a:ext cx="4373337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 бюджет (базового уровня)</a:t>
          </a:r>
          <a:endParaRPr lang="ru-RU" sz="1600" kern="1200" dirty="0"/>
        </a:p>
      </dsp:txBody>
      <dsp:txXfrm>
        <a:off x="400022" y="670653"/>
        <a:ext cx="4373337" cy="472157"/>
      </dsp:txXfrm>
    </dsp:sp>
    <dsp:sp modelId="{E106BD36-077B-460E-9868-F9A4941575A3}">
      <dsp:nvSpPr>
        <dsp:cNvPr id="0" name=""/>
        <dsp:cNvSpPr/>
      </dsp:nvSpPr>
      <dsp:spPr>
        <a:xfrm>
          <a:off x="4971666" y="670653"/>
          <a:ext cx="2857911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сельских советов (первичного уровня)</a:t>
          </a:r>
          <a:endParaRPr lang="ru-RU" sz="1600" kern="1200" dirty="0"/>
        </a:p>
      </dsp:txBody>
      <dsp:txXfrm>
        <a:off x="4971666" y="670653"/>
        <a:ext cx="2857911" cy="472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03101D-8E72-4AFF-B03E-2723FB13FB19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873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01.03.2023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ctrTitle"/>
          </p:nvPr>
        </p:nvSpPr>
        <p:spPr>
          <a:xfrm>
            <a:off x="928688" y="785813"/>
            <a:ext cx="7772400" cy="714375"/>
          </a:xfrm>
        </p:spPr>
        <p:txBody>
          <a:bodyPr>
            <a:normAutofit fontScale="90000"/>
          </a:bodyPr>
          <a:lstStyle/>
          <a:p>
            <a:pPr>
              <a:lnSpc>
                <a:spcPts val="2000"/>
              </a:lnSpc>
            </a:pPr>
            <a:r>
              <a:rPr lang="ru-RU" altLang="ru-RU" sz="2000" b="1" dirty="0" smtClean="0">
                <a:solidFill>
                  <a:schemeClr val="tx1"/>
                </a:solidFill>
              </a:rPr>
              <a:t>Особенности формирования проекта бюджета Бешенковичского района на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2023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год</a:t>
            </a:r>
            <a:r>
              <a:rPr lang="ru-RU" altLang="ru-RU" b="1" dirty="0" smtClean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57313"/>
          <a:ext cx="9144000" cy="555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9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Сбалансированность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бюджета в пределах имеющихся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доходов и источников финансирования дефицита бюджета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7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Усиление социальной направленности расходов бюджета, в том числе реализации мер, направленных на повышение качества жизни населения</a:t>
                      </a:r>
                      <a:endParaRPr lang="ru-RU" sz="16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9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Повышение благосостояния работников бюджетной сферы, прежде всего,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низкооплачиваемых категорий</a:t>
                      </a:r>
                      <a:endParaRPr lang="ru-RU" sz="8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5"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6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Рациональное использование бюджетных средств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35" name="Скругленный прямоугольник 6"/>
          <p:cNvSpPr>
            <a:spLocks noChangeArrowheads="1"/>
          </p:cNvSpPr>
          <p:nvPr/>
        </p:nvSpPr>
        <p:spPr bwMode="auto">
          <a:xfrm>
            <a:off x="7740650" y="0"/>
            <a:ext cx="1403350" cy="549275"/>
          </a:xfrm>
          <a:prstGeom prst="roundRect">
            <a:avLst>
              <a:gd name="adj" fmla="val 19046"/>
            </a:avLst>
          </a:prstGeom>
          <a:solidFill>
            <a:srgbClr val="F1F9F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Слайд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1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Консолидированный бюджет Бешенковичского района на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год утвержден по доходам в сумме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39 732,3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рублей, по расходам –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39 479,1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рублей, с превышением доходов над расходами (профицит) в сумме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253,2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План по собственным доходам районного и бюджетов сельских советов определен в сумме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17 214,7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тыс.рублей 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больше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чем фактические поступления за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год на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14,7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процента.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Налоговые доходы запланированы в сумме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15 247,8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рублей, неналоговые доходы – 1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966,9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рублей.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бюджета в структуре доходов бюджета района составляют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56,6 процентов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517,6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рублей, в том числе дотация –17 238,3 тыс. рублей.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Расходы консолидированного бюджета района на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год предусмотрены с ростом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6,3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процента к кассовому исполнению за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год и составляют                 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39 479,1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 тыс. рублей. В объеме расходов бюджета района средства, предусмотренные на  текущие расходы, составляют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38 129,0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 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96,6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 – 26 225,4 тыс. рублей 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81,8 процента.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Расходы капитального характера запланированы в сумме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1 025,9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 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2,6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процента всех расходов. Финансовый резерв –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324,2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 или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0,8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%.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82815216"/>
              </p:ext>
            </p:extLst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8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03976"/>
              </p:ext>
            </p:extLst>
          </p:nvPr>
        </p:nvGraphicFramePr>
        <p:xfrm>
          <a:off x="107950" y="0"/>
          <a:ext cx="9040813" cy="671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Лист" r:id="rId4" imgW="8086657" imgH="5200650" progId="Excel.Sheet.8">
                  <p:embed/>
                </p:oleObj>
              </mc:Choice>
              <mc:Fallback>
                <p:oleObj name="Лист" r:id="rId4" imgW="8086657" imgH="5200650" progId="Excel.Sheet.8">
                  <p:embed/>
                  <p:pic>
                    <p:nvPicPr>
                      <p:cNvPr id="143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0"/>
                        <a:ext cx="9040813" cy="671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950" y="6391689"/>
            <a:ext cx="2789238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latin typeface="Calibri" pitchFamily="34" charset="0"/>
                <a:cs typeface="Arial" pitchFamily="34" charset="0"/>
              </a:rPr>
              <a:t>Всего </a:t>
            </a:r>
            <a:r>
              <a:rPr lang="ru-RU" sz="2000" b="1" dirty="0" smtClean="0">
                <a:latin typeface="Calibri" pitchFamily="34" charset="0"/>
                <a:cs typeface="Arial" pitchFamily="34" charset="0"/>
              </a:rPr>
              <a:t>17 214,7 </a:t>
            </a:r>
            <a:r>
              <a:rPr lang="ru-RU" sz="2000" b="1" dirty="0">
                <a:latin typeface="Calibri" pitchFamily="34" charset="0"/>
                <a:cs typeface="Arial" pitchFamily="34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8692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084925"/>
              </p:ext>
            </p:extLst>
          </p:nvPr>
        </p:nvGraphicFramePr>
        <p:xfrm>
          <a:off x="50800" y="50800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9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38261243"/>
              </p:ext>
            </p:extLst>
          </p:nvPr>
        </p:nvGraphicFramePr>
        <p:xfrm>
          <a:off x="0" y="78576"/>
          <a:ext cx="9042400" cy="608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1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478</Words>
  <Application>Microsoft Office PowerPoint</Application>
  <PresentationFormat>Экран (4:3)</PresentationFormat>
  <Paragraphs>93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Cyr</vt:lpstr>
      <vt:lpstr>Calibri</vt:lpstr>
      <vt:lpstr>Times New Roman</vt:lpstr>
      <vt:lpstr>Тема Office</vt:lpstr>
      <vt:lpstr>Лист Microsoft Excel 97–2003</vt:lpstr>
      <vt:lpstr>Презентация PowerPoint</vt:lpstr>
      <vt:lpstr>Структура бюджета</vt:lpstr>
      <vt:lpstr>Особенности формирования проекта бюджета Бешенковичского района на 2023 год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100</cp:revision>
  <cp:lastPrinted>2023-02-14T08:07:26Z</cp:lastPrinted>
  <dcterms:created xsi:type="dcterms:W3CDTF">2019-04-24T07:11:21Z</dcterms:created>
  <dcterms:modified xsi:type="dcterms:W3CDTF">2023-03-01T09:24:03Z</dcterms:modified>
</cp:coreProperties>
</file>