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76" r:id="rId4"/>
    <p:sldId id="266" r:id="rId5"/>
    <p:sldId id="274" r:id="rId6"/>
    <p:sldId id="275" r:id="rId7"/>
    <p:sldId id="272" r:id="rId8"/>
    <p:sldId id="273" r:id="rId9"/>
  </p:sldIdLst>
  <p:sldSz cx="9144000" cy="6858000" type="screen4x3"/>
  <p:notesSz cx="6784975" cy="9906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82" autoAdjust="0"/>
  </p:normalViewPr>
  <p:slideViewPr>
    <p:cSldViewPr>
      <p:cViewPr varScale="1">
        <p:scale>
          <a:sx n="72" d="100"/>
          <a:sy n="72" d="100"/>
        </p:scale>
        <p:origin x="84" y="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811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116" dirty="0"/>
              <a:t>Динамика поступления </a:t>
            </a:r>
            <a:r>
              <a:rPr lang="ru-RU" sz="1116" dirty="0" smtClean="0"/>
              <a:t>собственных</a:t>
            </a:r>
            <a:r>
              <a:rPr lang="ru-RU" sz="1116" baseline="0" dirty="0" smtClean="0"/>
              <a:t> </a:t>
            </a:r>
            <a:r>
              <a:rPr lang="ru-RU" sz="1116" dirty="0" smtClean="0"/>
              <a:t>доходов </a:t>
            </a:r>
            <a:r>
              <a:rPr lang="ru-RU" sz="1116" dirty="0"/>
              <a:t>бюджета </a:t>
            </a:r>
            <a:r>
              <a:rPr lang="ru-RU" sz="1116" dirty="0" smtClean="0"/>
              <a:t>района, </a:t>
            </a:r>
          </a:p>
          <a:p>
            <a:pPr>
              <a:defRPr sz="811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116" dirty="0" smtClean="0"/>
              <a:t> факт</a:t>
            </a:r>
            <a:r>
              <a:rPr lang="ru-RU" sz="1116" baseline="0" dirty="0" smtClean="0"/>
              <a:t> </a:t>
            </a:r>
            <a:r>
              <a:rPr lang="ru-RU" sz="1116" baseline="0" dirty="0"/>
              <a:t>за </a:t>
            </a:r>
            <a:r>
              <a:rPr lang="ru-RU" sz="1116" baseline="0" dirty="0" smtClean="0"/>
              <a:t>2021г</a:t>
            </a:r>
            <a:r>
              <a:rPr lang="ru-RU" sz="1116" baseline="0" dirty="0"/>
              <a:t>.  </a:t>
            </a:r>
            <a:r>
              <a:rPr lang="ru-RU" sz="1116" baseline="0" dirty="0" smtClean="0"/>
              <a:t>/план на </a:t>
            </a:r>
            <a:r>
              <a:rPr lang="ru-RU" sz="1116" baseline="0" dirty="0"/>
              <a:t>.</a:t>
            </a:r>
            <a:r>
              <a:rPr lang="ru-RU" sz="1116" baseline="0" dirty="0" smtClean="0"/>
              <a:t>2022 </a:t>
            </a:r>
            <a:r>
              <a:rPr lang="ru-RU" sz="1116" baseline="0" dirty="0"/>
              <a:t>г</a:t>
            </a:r>
            <a:r>
              <a:rPr lang="ru-RU" sz="1116" b="0" baseline="0" dirty="0"/>
              <a:t>. </a:t>
            </a:r>
            <a:r>
              <a:rPr lang="ru-RU" sz="1116" b="0" baseline="0" dirty="0" smtClean="0"/>
              <a:t>(14 172,4 </a:t>
            </a:r>
            <a:r>
              <a:rPr lang="ru-RU" sz="1116" b="0" baseline="0" dirty="0" err="1"/>
              <a:t>тыс.руб</a:t>
            </a:r>
            <a:r>
              <a:rPr lang="ru-RU" sz="1116" b="0" baseline="0" dirty="0"/>
              <a:t>./ </a:t>
            </a:r>
            <a:r>
              <a:rPr lang="ru-RU" sz="1116" b="0" baseline="0" dirty="0" smtClean="0"/>
              <a:t>14 462,9 </a:t>
            </a:r>
            <a:r>
              <a:rPr lang="ru-RU" sz="1116" b="0" baseline="0" dirty="0"/>
              <a:t>тыс.</a:t>
            </a:r>
            <a:r>
              <a:rPr lang="ru-RU" sz="1116" b="0" dirty="0"/>
              <a:t> </a:t>
            </a:r>
            <a:r>
              <a:rPr lang="ru-RU" sz="1116" b="0" dirty="0" smtClean="0"/>
              <a:t>рублей, </a:t>
            </a:r>
            <a:r>
              <a:rPr lang="ru-RU" sz="1116" b="0" dirty="0" smtClean="0"/>
              <a:t>рост </a:t>
            </a:r>
            <a:r>
              <a:rPr lang="ru-RU" sz="1116" b="0" dirty="0" smtClean="0"/>
              <a:t>на </a:t>
            </a:r>
            <a:r>
              <a:rPr lang="ru-RU" sz="1116" b="0" dirty="0" smtClean="0"/>
              <a:t>2,0 </a:t>
            </a:r>
            <a:r>
              <a:rPr lang="ru-RU" sz="1116" b="0" dirty="0" smtClean="0"/>
              <a:t>%</a:t>
            </a:r>
            <a:r>
              <a:rPr lang="ru-RU" b="0" dirty="0" smtClean="0"/>
              <a:t>)</a:t>
            </a:r>
            <a:endParaRPr lang="ru-RU" b="0" dirty="0"/>
          </a:p>
        </c:rich>
      </c:tx>
      <c:layout>
        <c:manualLayout>
          <c:xMode val="edge"/>
          <c:yMode val="edge"/>
          <c:x val="0.2281882081812944"/>
          <c:y val="1.3293475867098456E-2"/>
        </c:manualLayout>
      </c:layout>
      <c:overlay val="0"/>
      <c:spPr>
        <a:noFill/>
        <a:ln w="25763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4.606675218968416E-2"/>
          <c:y val="0.12598498148433554"/>
          <c:w val="0.94444444444444442"/>
          <c:h val="0.784593437945791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Лист2!$B$1</c:f>
              <c:strCache>
                <c:ptCount val="1"/>
                <c:pt idx="0">
                  <c:v>факт 2021</c:v>
                </c:pt>
              </c:strCache>
            </c:strRef>
          </c:tx>
          <c:spPr>
            <a:solidFill>
              <a:srgbClr val="FF00FF"/>
            </a:solidFill>
            <a:ln w="12881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866230204370521E-2"/>
                  <c:y val="-1.2735623854730716E-2"/>
                </c:manualLayout>
              </c:layout>
              <c:tx>
                <c:rich>
                  <a:bodyPr/>
                  <a:lstStyle/>
                  <a:p>
                    <a:pPr>
                      <a:defRPr sz="913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 smtClean="0"/>
                      <a:t>7</a:t>
                    </a:r>
                    <a:r>
                      <a:rPr lang="en-US" baseline="0" dirty="0" smtClean="0"/>
                      <a:t> 214,6</a:t>
                    </a:r>
                    <a:endParaRPr lang="en-US" dirty="0" smtClean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773931699548789E-2"/>
                      <c:h val="3.471733264494652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9D6C-48AF-953E-B430365A1802}"/>
                </c:ext>
              </c:extLst>
            </c:dLbl>
            <c:dLbl>
              <c:idx val="1"/>
              <c:layout>
                <c:manualLayout>
                  <c:x val="9.5355534764909634E-3"/>
                  <c:y val="-1.1842848522845714E-2"/>
                </c:manualLayout>
              </c:layout>
              <c:tx>
                <c:rich>
                  <a:bodyPr/>
                  <a:lstStyle/>
                  <a:p>
                    <a:pPr>
                      <a:defRPr sz="913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 smtClean="0"/>
                      <a:t>-</a:t>
                    </a:r>
                    <a:r>
                      <a:rPr lang="en-US" baseline="0" dirty="0" smtClean="0"/>
                      <a:t> 586,6</a:t>
                    </a:r>
                    <a:endParaRPr lang="en-US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403145182694854E-2"/>
                      <c:h val="4.410039552195910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9D6C-48AF-953E-B430365A1802}"/>
                </c:ext>
              </c:extLst>
            </c:dLbl>
            <c:dLbl>
              <c:idx val="2"/>
              <c:layout>
                <c:manualLayout>
                  <c:x val="-5.7311112094134298E-3"/>
                  <c:y val="-2.7043908153557934E-3"/>
                </c:manualLayout>
              </c:layout>
              <c:tx>
                <c:rich>
                  <a:bodyPr/>
                  <a:lstStyle/>
                  <a:p>
                    <a:pPr>
                      <a:defRPr sz="913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 smtClean="0"/>
                      <a:t>252,7</a:t>
                    </a:r>
                    <a:endParaRPr lang="en-US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549212598425199E-2"/>
                      <c:h val="4.034717037115406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D6C-48AF-953E-B430365A1802}"/>
                </c:ext>
              </c:extLst>
            </c:dLbl>
            <c:dLbl>
              <c:idx val="3"/>
              <c:layout>
                <c:manualLayout>
                  <c:x val="-1.2816287711227645E-3"/>
                  <c:y val="2.1603209332586417E-3"/>
                </c:manualLayout>
              </c:layout>
              <c:tx>
                <c:rich>
                  <a:bodyPr/>
                  <a:lstStyle/>
                  <a:p>
                    <a:pPr>
                      <a:defRPr sz="913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 smtClean="0"/>
                      <a:t>1</a:t>
                    </a:r>
                    <a:r>
                      <a:rPr lang="en-US" baseline="0" dirty="0" smtClean="0"/>
                      <a:t> </a:t>
                    </a:r>
                    <a:r>
                      <a:rPr lang="en-US" baseline="0" dirty="0" smtClean="0"/>
                      <a:t>017,3</a:t>
                    </a:r>
                    <a:endParaRPr lang="en-US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1537976643369014E-2"/>
                      <c:h val="3.471733264494652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9D6C-48AF-953E-B430365A1802}"/>
                </c:ext>
              </c:extLst>
            </c:dLbl>
            <c:dLbl>
              <c:idx val="4"/>
              <c:layout>
                <c:manualLayout>
                  <c:x val="-1.7085452977085833E-2"/>
                  <c:y val="-7.7533652318068592E-3"/>
                </c:manualLayout>
              </c:layout>
              <c:tx>
                <c:rich>
                  <a:bodyPr/>
                  <a:lstStyle/>
                  <a:p>
                    <a:pPr>
                      <a:defRPr sz="913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 smtClean="0"/>
                      <a:t>2</a:t>
                    </a:r>
                    <a:r>
                      <a:rPr lang="en-US" baseline="0" dirty="0" smtClean="0"/>
                      <a:t> 125,8</a:t>
                    </a:r>
                    <a:endParaRPr lang="en-US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93032823144288E-2"/>
                      <c:h val="4.59770080973616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D6C-48AF-953E-B430365A1802}"/>
                </c:ext>
              </c:extLst>
            </c:dLbl>
            <c:dLbl>
              <c:idx val="5"/>
              <c:layout>
                <c:manualLayout>
                  <c:x val="1.3152168158769816E-3"/>
                  <c:y val="3.6689430711918918E-3"/>
                </c:manualLayout>
              </c:layout>
              <c:tx>
                <c:rich>
                  <a:bodyPr/>
                  <a:lstStyle/>
                  <a:p>
                    <a:pPr>
                      <a:defRPr sz="913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 smtClean="0"/>
                      <a:t>832,9</a:t>
                    </a:r>
                    <a:endParaRPr lang="en-US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785167654604988E-2"/>
                      <c:h val="4.410039552195910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9D6C-48AF-953E-B430365A1802}"/>
                </c:ext>
              </c:extLst>
            </c:dLbl>
            <c:dLbl>
              <c:idx val="6"/>
              <c:layout>
                <c:manualLayout>
                  <c:x val="-1.5755441033353978E-2"/>
                  <c:y val="-3.671363468382097E-3"/>
                </c:manualLayout>
              </c:layout>
              <c:tx>
                <c:rich>
                  <a:bodyPr/>
                  <a:lstStyle/>
                  <a:p>
                    <a:pPr>
                      <a:defRPr sz="913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 smtClean="0"/>
                      <a:t>777,6</a:t>
                    </a:r>
                    <a:endParaRPr lang="en-US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098314606741573E-2"/>
                      <c:h val="4.410039552195910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D6C-48AF-953E-B430365A1802}"/>
                </c:ext>
              </c:extLst>
            </c:dLbl>
            <c:dLbl>
              <c:idx val="7"/>
              <c:layout>
                <c:manualLayout>
                  <c:x val="-1.0648499817548977E-2"/>
                  <c:y val="-9.9328734350683789E-3"/>
                </c:manualLayout>
              </c:layout>
              <c:numFmt formatCode="\О\с\н\о\в\н\о\й" sourceLinked="0"/>
              <c:spPr>
                <a:noFill/>
                <a:ln w="25763">
                  <a:noFill/>
                </a:ln>
              </c:spPr>
              <c:txPr>
                <a:bodyPr/>
                <a:lstStyle/>
                <a:p>
                  <a:pPr>
                    <a:defRPr sz="811" b="1" i="0" u="none" strike="noStrike" baseline="0">
                      <a:solidFill>
                        <a:schemeClr val="accent2">
                          <a:lumMod val="50000"/>
                        </a:schemeClr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D6C-48AF-953E-B430365A1802}"/>
                </c:ext>
              </c:extLst>
            </c:dLbl>
            <c:numFmt formatCode="\О\с\н\о\в\н\о\й" sourceLinked="0"/>
            <c:spPr>
              <a:noFill/>
              <a:ln w="25763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13" b="1" i="0" u="none" strike="noStrike" baseline="0">
                    <a:solidFill>
                      <a:srgbClr val="8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Лист2!$A$2:$A$8</c:f>
              <c:strCache>
                <c:ptCount val="7"/>
                <c:pt idx="0">
                  <c:v>Подоходный налог</c:v>
                </c:pt>
                <c:pt idx="1">
                  <c:v>Налог на прибыль</c:v>
                </c:pt>
                <c:pt idx="2">
                  <c:v>Земельный налог</c:v>
                </c:pt>
                <c:pt idx="3">
                  <c:v>Налог на недвижимость</c:v>
                </c:pt>
                <c:pt idx="4">
                  <c:v>НДС</c:v>
                </c:pt>
                <c:pt idx="5">
                  <c:v>Компенсация расходов государства</c:v>
                </c:pt>
                <c:pt idx="6">
                  <c:v>Налоги с выручки</c:v>
                </c:pt>
              </c:strCache>
            </c:strRef>
          </c:cat>
          <c:val>
            <c:numRef>
              <c:f>Лист2!$B$2:$B$8</c:f>
              <c:numCache>
                <c:formatCode>General</c:formatCode>
                <c:ptCount val="7"/>
                <c:pt idx="0">
                  <c:v>7214.6</c:v>
                </c:pt>
                <c:pt idx="1">
                  <c:v>-586.6</c:v>
                </c:pt>
                <c:pt idx="2" formatCode="0.0">
                  <c:v>252.7</c:v>
                </c:pt>
                <c:pt idx="3">
                  <c:v>1017.3</c:v>
                </c:pt>
                <c:pt idx="4" formatCode="0.0">
                  <c:v>2125.8000000000002</c:v>
                </c:pt>
                <c:pt idx="5">
                  <c:v>832.9</c:v>
                </c:pt>
                <c:pt idx="6">
                  <c:v>777.6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D6C-48AF-953E-B430365A1802}"/>
            </c:ext>
          </c:extLst>
        </c:ser>
        <c:ser>
          <c:idx val="1"/>
          <c:order val="1"/>
          <c:tx>
            <c:strRef>
              <c:f>Лист2!$C$1</c:f>
              <c:strCache>
                <c:ptCount val="1"/>
                <c:pt idx="0">
                  <c:v>план 2022</c:v>
                </c:pt>
              </c:strCache>
            </c:strRef>
          </c:tx>
          <c:spPr>
            <a:solidFill>
              <a:srgbClr val="00FFFF"/>
            </a:solidFill>
            <a:ln w="12881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7555478414723831E-2"/>
                  <c:y val="7.2088764754078324E-3"/>
                </c:manualLayout>
              </c:layout>
              <c:tx>
                <c:rich>
                  <a:bodyPr/>
                  <a:lstStyle/>
                  <a:p>
                    <a:pPr>
                      <a:defRPr sz="913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 smtClean="0"/>
                      <a:t>7</a:t>
                    </a:r>
                    <a:r>
                      <a:rPr lang="en-US" baseline="0" dirty="0" smtClean="0"/>
                      <a:t> 819,4</a:t>
                    </a:r>
                    <a:endParaRPr lang="en-US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7907303370786524E-2"/>
                      <c:h val="4.410039552195910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9D6C-48AF-953E-B430365A1802}"/>
                </c:ext>
              </c:extLst>
            </c:dLbl>
            <c:dLbl>
              <c:idx val="1"/>
              <c:layout>
                <c:manualLayout>
                  <c:x val="1.6957707752385753E-2"/>
                  <c:y val="1.3531341316967085E-2"/>
                </c:manualLayout>
              </c:layout>
              <c:tx>
                <c:rich>
                  <a:bodyPr/>
                  <a:lstStyle/>
                  <a:p>
                    <a:pPr>
                      <a:defRPr sz="913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 smtClean="0"/>
                      <a:t>538,7</a:t>
                    </a:r>
                    <a:endParaRPr lang="en-US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120786516853922E-2"/>
                      <c:h val="6.098990870058173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9D6C-48AF-953E-B430365A1802}"/>
                </c:ext>
              </c:extLst>
            </c:dLbl>
            <c:dLbl>
              <c:idx val="2"/>
              <c:layout>
                <c:manualLayout>
                  <c:x val="1.4055178839598828E-2"/>
                  <c:y val="1.4013449803642703E-3"/>
                </c:manualLayout>
              </c:layout>
              <c:tx>
                <c:rich>
                  <a:bodyPr/>
                  <a:lstStyle/>
                  <a:p>
                    <a:pPr>
                      <a:defRPr sz="913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 smtClean="0"/>
                      <a:t>319,5</a:t>
                    </a:r>
                    <a:endParaRPr lang="en-US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740223834380255E-2"/>
                      <c:h val="4.22237829465565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9D6C-48AF-953E-B430365A1802}"/>
                </c:ext>
              </c:extLst>
            </c:dLbl>
            <c:dLbl>
              <c:idx val="3"/>
              <c:layout>
                <c:manualLayout>
                  <c:x val="1.6169451918658186E-2"/>
                  <c:y val="1.0811940157203204E-2"/>
                </c:manualLayout>
              </c:layout>
              <c:tx>
                <c:rich>
                  <a:bodyPr/>
                  <a:lstStyle/>
                  <a:p>
                    <a:pPr>
                      <a:defRPr sz="913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 smtClean="0"/>
                      <a:t>948,6</a:t>
                    </a:r>
                    <a:endParaRPr lang="en-US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773931699548789E-2"/>
                      <c:h val="4.034717037115406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9D6C-48AF-953E-B430365A1802}"/>
                </c:ext>
              </c:extLst>
            </c:dLbl>
            <c:dLbl>
              <c:idx val="4"/>
              <c:layout>
                <c:manualLayout>
                  <c:x val="2.4687795564694161E-2"/>
                  <c:y val="6.1443361772611097E-3"/>
                </c:manualLayout>
              </c:layout>
              <c:tx>
                <c:rich>
                  <a:bodyPr/>
                  <a:lstStyle/>
                  <a:p>
                    <a:pPr>
                      <a:defRPr sz="913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 smtClean="0"/>
                      <a:t>2274,4</a:t>
                    </a:r>
                    <a:endParaRPr lang="en-US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4178426081571264E-2"/>
                      <c:h val="4.22237829465565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9D6C-48AF-953E-B430365A1802}"/>
                </c:ext>
              </c:extLst>
            </c:dLbl>
            <c:dLbl>
              <c:idx val="5"/>
              <c:layout>
                <c:manualLayout>
                  <c:x val="1.5421472103259984E-2"/>
                  <c:y val="7.2860406161806973E-3"/>
                </c:manualLayout>
              </c:layout>
              <c:tx>
                <c:rich>
                  <a:bodyPr/>
                  <a:lstStyle/>
                  <a:p>
                    <a:pPr>
                      <a:defRPr sz="913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 smtClean="0"/>
                      <a:t>942,9</a:t>
                    </a:r>
                    <a:endParaRPr lang="en-US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976178890560037E-2"/>
                      <c:h val="4.59770080973616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9D6C-48AF-953E-B430365A1802}"/>
                </c:ext>
              </c:extLst>
            </c:dLbl>
            <c:dLbl>
              <c:idx val="6"/>
              <c:layout>
                <c:manualLayout>
                  <c:x val="1.1383484027256467E-2"/>
                  <c:y val="1.3213919386693794E-2"/>
                </c:manualLayout>
              </c:layout>
              <c:tx>
                <c:rich>
                  <a:bodyPr/>
                  <a:lstStyle/>
                  <a:p>
                    <a:pPr>
                      <a:defRPr sz="913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 smtClean="0"/>
                      <a:t>830,2</a:t>
                    </a:r>
                    <a:endParaRPr lang="en-US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862359550561798E-2"/>
                      <c:h val="4.973023324816664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9D6C-48AF-953E-B430365A1802}"/>
                </c:ext>
              </c:extLst>
            </c:dLbl>
            <c:dLbl>
              <c:idx val="7"/>
              <c:layout>
                <c:manualLayout>
                  <c:x val="1.1573640543254242E-2"/>
                  <c:y val="-4.813113279599282E-3"/>
                </c:manualLayout>
              </c:layout>
              <c:numFmt formatCode="\О\с\н\о\в\н\о\й" sourceLinked="0"/>
              <c:spPr>
                <a:noFill/>
                <a:ln w="25763">
                  <a:noFill/>
                </a:ln>
              </c:spPr>
              <c:txPr>
                <a:bodyPr/>
                <a:lstStyle/>
                <a:p>
                  <a:pPr>
                    <a:defRPr sz="811" b="1" i="0" u="none" strike="noStrike" baseline="0">
                      <a:solidFill>
                        <a:schemeClr val="tx2">
                          <a:lumMod val="75000"/>
                        </a:schemeClr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D6C-48AF-953E-B430365A1802}"/>
                </c:ext>
              </c:extLst>
            </c:dLbl>
            <c:numFmt formatCode="\О\с\н\о\в\н\о\й" sourceLinked="0"/>
            <c:spPr>
              <a:noFill/>
              <a:ln w="25763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13" b="1" i="0" u="none" strike="noStrike" baseline="0">
                    <a:solidFill>
                      <a:srgbClr val="003366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Лист2!$A$2:$A$8</c:f>
              <c:strCache>
                <c:ptCount val="7"/>
                <c:pt idx="0">
                  <c:v>Подоходный налог</c:v>
                </c:pt>
                <c:pt idx="1">
                  <c:v>Налог на прибыль</c:v>
                </c:pt>
                <c:pt idx="2">
                  <c:v>Земельный налог</c:v>
                </c:pt>
                <c:pt idx="3">
                  <c:v>Налог на недвижимость</c:v>
                </c:pt>
                <c:pt idx="4">
                  <c:v>НДС</c:v>
                </c:pt>
                <c:pt idx="5">
                  <c:v>Компенсация расходов государства</c:v>
                </c:pt>
                <c:pt idx="6">
                  <c:v>Налоги с выручки</c:v>
                </c:pt>
              </c:strCache>
            </c:strRef>
          </c:cat>
          <c:val>
            <c:numRef>
              <c:f>Лист2!$C$2:$C$8</c:f>
              <c:numCache>
                <c:formatCode>0.0</c:formatCode>
                <c:ptCount val="7"/>
                <c:pt idx="0" formatCode="General">
                  <c:v>7819.4</c:v>
                </c:pt>
                <c:pt idx="1">
                  <c:v>538.70000000000005</c:v>
                </c:pt>
                <c:pt idx="2">
                  <c:v>319.5</c:v>
                </c:pt>
                <c:pt idx="3" formatCode="General">
                  <c:v>948.6</c:v>
                </c:pt>
                <c:pt idx="4">
                  <c:v>2274.4</c:v>
                </c:pt>
                <c:pt idx="5" formatCode="General">
                  <c:v>942.9</c:v>
                </c:pt>
                <c:pt idx="6">
                  <c:v>830.2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9D6C-48AF-953E-B430365A18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671264"/>
        <c:axId val="1"/>
      </c:barChart>
      <c:catAx>
        <c:axId val="144671264"/>
        <c:scaling>
          <c:orientation val="minMax"/>
        </c:scaling>
        <c:delete val="0"/>
        <c:axPos val="b"/>
        <c:numFmt formatCode="General" sourceLinked="1"/>
        <c:majorTickMark val="out"/>
        <c:minorTickMark val="out"/>
        <c:tickLblPos val="nextTo"/>
        <c:spPr>
          <a:ln w="9661">
            <a:noFill/>
          </a:ln>
        </c:spPr>
        <c:txPr>
          <a:bodyPr rot="0" vert="horz"/>
          <a:lstStyle/>
          <a:p>
            <a:pPr>
              <a:defRPr sz="811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"/>
        <c:crosses val="autoZero"/>
        <c:auto val="0"/>
        <c:lblAlgn val="ctr"/>
        <c:lblOffset val="10"/>
        <c:tickLblSkip val="1"/>
        <c:tickMarkSkip val="1"/>
        <c:noMultiLvlLbl val="0"/>
      </c:catAx>
      <c:valAx>
        <c:axId val="1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44671264"/>
        <c:crosses val="autoZero"/>
        <c:crossBetween val="between"/>
      </c:valAx>
      <c:spPr>
        <a:solidFill>
          <a:srgbClr val="FFFF00"/>
        </a:solidFill>
        <a:ln w="25763">
          <a:noFill/>
        </a:ln>
      </c:spPr>
    </c:plotArea>
    <c:legend>
      <c:legendPos val="r"/>
      <c:layout>
        <c:manualLayout>
          <c:xMode val="edge"/>
          <c:yMode val="edge"/>
          <c:x val="0.69498910675381265"/>
          <c:y val="0.15549215406562053"/>
          <c:w val="0.22549019607843138"/>
          <c:h val="0.14550641940085593"/>
        </c:manualLayout>
      </c:layout>
      <c:overlay val="0"/>
      <c:spPr>
        <a:solidFill>
          <a:srgbClr val="FFFFFF"/>
        </a:solidFill>
        <a:ln w="3220">
          <a:solidFill>
            <a:srgbClr val="000000"/>
          </a:solidFill>
          <a:prstDash val="solid"/>
        </a:ln>
      </c:spPr>
      <c:txPr>
        <a:bodyPr/>
        <a:lstStyle/>
        <a:p>
          <a:pPr>
            <a:defRPr sz="745" b="1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rgbClr val="FFFFFF"/>
    </a:solidFill>
    <a:ln>
      <a:noFill/>
    </a:ln>
  </c:spPr>
  <c:txPr>
    <a:bodyPr/>
    <a:lstStyle/>
    <a:p>
      <a:pPr>
        <a:defRPr sz="811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8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815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Структура расходов бюджета района  </a:t>
            </a:r>
          </a:p>
          <a:p>
            <a:pPr>
              <a:defRPr sz="2408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815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по отраслям </a:t>
            </a:r>
            <a:r>
              <a:rPr lang="ru-RU" sz="1815" b="1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на  </a:t>
            </a:r>
            <a:r>
              <a:rPr lang="ru-RU" sz="1815" b="1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2022 </a:t>
            </a:r>
            <a:r>
              <a:rPr lang="ru-RU" sz="1815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год</a:t>
            </a:r>
            <a:r>
              <a:rPr lang="ru-RU" sz="2269" b="1" i="0" u="none" strike="noStrike" baseline="0" dirty="0">
                <a:solidFill>
                  <a:srgbClr val="000000"/>
                </a:solidFill>
                <a:latin typeface="Arial Cyr"/>
                <a:cs typeface="Arial Cyr"/>
              </a:rPr>
              <a:t> </a:t>
            </a:r>
            <a:r>
              <a:rPr lang="ru-RU" sz="1248" b="0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(в тыс. руб.)</a:t>
            </a:r>
          </a:p>
          <a:p>
            <a:pPr>
              <a:defRPr sz="2408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248" b="0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Расходы бюджета </a:t>
            </a:r>
            <a:r>
              <a:rPr lang="ru-RU" sz="1248" b="0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на  </a:t>
            </a:r>
            <a:r>
              <a:rPr lang="ru-RU" sz="1248" b="0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2022 </a:t>
            </a:r>
            <a:r>
              <a:rPr lang="ru-RU" sz="1248" b="0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год -  </a:t>
            </a:r>
            <a:r>
              <a:rPr lang="ru-RU" sz="1248" b="0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31 476,9 </a:t>
            </a:r>
            <a:r>
              <a:rPr lang="ru-RU" sz="1248" b="0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тыс. </a:t>
            </a:r>
            <a:r>
              <a:rPr lang="ru-RU" sz="1248" b="0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рублей, в том числе на социальную сферу                            23 142,2 тыс. рублей или 73,5 %.</a:t>
            </a:r>
            <a:endParaRPr lang="ru-RU" sz="1248" b="0" i="0" u="none" strike="noStrike" baseline="0" dirty="0">
              <a:solidFill>
                <a:srgbClr val="000000"/>
              </a:solidFill>
              <a:latin typeface="Times New Roman"/>
              <a:cs typeface="Times New Roman"/>
            </a:endParaRPr>
          </a:p>
        </c:rich>
      </c:tx>
      <c:layout>
        <c:manualLayout>
          <c:xMode val="edge"/>
          <c:yMode val="edge"/>
          <c:x val="0.24325446243254462"/>
          <c:y val="1.7826771653543306E-3"/>
        </c:manualLayout>
      </c:layout>
      <c:overlay val="0"/>
      <c:spPr>
        <a:noFill/>
        <a:ln w="28812">
          <a:noFill/>
        </a:ln>
      </c:spPr>
    </c:title>
    <c:autoTitleDeleted val="0"/>
    <c:view3D>
      <c:rotX val="40"/>
      <c:rotY val="16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2651222651222652"/>
          <c:y val="0.21314102564102563"/>
          <c:w val="0.57657657657657657"/>
          <c:h val="0.54006410256410253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4406">
              <a:solidFill>
                <a:srgbClr val="000000"/>
              </a:solidFill>
              <a:prstDash val="solid"/>
            </a:ln>
          </c:spPr>
          <c:explosion val="25"/>
          <c:dPt>
            <c:idx val="0"/>
            <c:bubble3D val="0"/>
            <c:spPr>
              <a:solidFill>
                <a:srgbClr val="FFCC00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0-0256-4D8C-9130-2440A81275C2}"/>
              </c:ext>
            </c:extLst>
          </c:dPt>
          <c:dPt>
            <c:idx val="1"/>
            <c:bubble3D val="0"/>
            <c:spPr>
              <a:solidFill>
                <a:srgbClr val="CCFFCC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0256-4D8C-9130-2440A81275C2}"/>
              </c:ext>
            </c:extLst>
          </c:dPt>
          <c:dPt>
            <c:idx val="2"/>
            <c:bubble3D val="0"/>
            <c:spPr>
              <a:solidFill>
                <a:srgbClr val="800000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0256-4D8C-9130-2440A81275C2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0256-4D8C-9130-2440A81275C2}"/>
              </c:ext>
            </c:extLst>
          </c:dPt>
          <c:dPt>
            <c:idx val="4"/>
            <c:bubble3D val="0"/>
            <c:spPr>
              <a:solidFill>
                <a:srgbClr val="FF00FF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0256-4D8C-9130-2440A81275C2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0256-4D8C-9130-2440A81275C2}"/>
              </c:ext>
            </c:extLst>
          </c:dPt>
          <c:dPt>
            <c:idx val="6"/>
            <c:bubble3D val="0"/>
            <c:spPr>
              <a:solidFill>
                <a:srgbClr val="CCFFCC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0256-4D8C-9130-2440A81275C2}"/>
              </c:ext>
            </c:extLst>
          </c:dPt>
          <c:dPt>
            <c:idx val="7"/>
            <c:bubble3D val="0"/>
            <c:spPr>
              <a:solidFill>
                <a:srgbClr val="808000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0256-4D8C-9130-2440A81275C2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0256-4D8C-9130-2440A81275C2}"/>
              </c:ext>
            </c:extLst>
          </c:dPt>
          <c:dPt>
            <c:idx val="9"/>
            <c:bubble3D val="0"/>
            <c:spPr>
              <a:solidFill>
                <a:srgbClr val="C0504D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0256-4D8C-9130-2440A81275C2}"/>
              </c:ext>
            </c:extLst>
          </c:dPt>
          <c:dLbls>
            <c:dLbl>
              <c:idx val="0"/>
              <c:layout>
                <c:manualLayout>
                  <c:x val="0.22001450243063198"/>
                  <c:y val="4.2542691779049291E-2"/>
                </c:manualLayout>
              </c:layout>
              <c:tx>
                <c:rich>
                  <a:bodyPr/>
                  <a:lstStyle/>
                  <a:p>
                    <a:pPr>
                      <a:defRPr sz="907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F8CAF614-D019-4B5E-BB77-1144DC6DD044}" type="CATEGORYNAME">
                      <a:rPr lang="ru-RU"/>
                      <a:pPr>
                        <a:defRPr sz="907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B9FC4A0F-156D-47B9-8E0D-AFF826636ED6}" type="VALUE">
                      <a:rPr lang="ru-RU" baseline="0"/>
                      <a:pPr>
                        <a:defRPr sz="907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14,6 </a:t>
                    </a:r>
                    <a:r>
                      <a:rPr lang="ru-RU" baseline="0" dirty="0" smtClean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05752897460851"/>
                      <c:h val="0.1236414869578450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0256-4D8C-9130-2440A81275C2}"/>
                </c:ext>
              </c:extLst>
            </c:dLbl>
            <c:dLbl>
              <c:idx val="1"/>
              <c:layout>
                <c:manualLayout>
                  <c:x val="0.18921589969373381"/>
                  <c:y val="7.0378518069856649E-2"/>
                </c:manualLayout>
              </c:layout>
              <c:tx>
                <c:rich>
                  <a:bodyPr/>
                  <a:lstStyle/>
                  <a:p>
                    <a:pPr>
                      <a:defRPr sz="907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7FCEBEC5-B371-4817-95EF-4024E569ABB5}" type="CATEGORYNAME">
                      <a:rPr lang="ru-RU"/>
                      <a:pPr>
                        <a:defRPr sz="907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21D57B08-99C3-4CFF-BEE1-79BE8D6553CC}" type="VALUE">
                      <a:rPr lang="ru-RU" baseline="0"/>
                      <a:pPr>
                        <a:defRPr sz="907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0,0 %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256-4D8C-9130-2440A81275C2}"/>
                </c:ext>
              </c:extLst>
            </c:dLbl>
            <c:dLbl>
              <c:idx val="2"/>
              <c:layout>
                <c:manualLayout>
                  <c:x val="-1.040259133237237E-2"/>
                  <c:y val="9.7805138735071503E-2"/>
                </c:manualLayout>
              </c:layout>
              <c:tx>
                <c:rich>
                  <a:bodyPr/>
                  <a:lstStyle/>
                  <a:p>
                    <a:pPr>
                      <a:defRPr sz="907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C609FA7E-9A5E-4602-B322-9E47E91A1774}" type="CATEGORYNAME">
                      <a:rPr lang="ru-RU"/>
                      <a:pPr>
                        <a:defRPr sz="907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0477C8A0-0BA3-4D94-90C4-5039971E2C83}" type="VALUE">
                      <a:rPr lang="ru-RU" baseline="0"/>
                      <a:pPr>
                        <a:defRPr sz="907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4,0 </a:t>
                    </a:r>
                    <a:r>
                      <a:rPr lang="ru-RU" baseline="0" dirty="0" smtClean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2259123683977705"/>
                      <c:h val="0.1198776669591283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256-4D8C-9130-2440A81275C2}"/>
                </c:ext>
              </c:extLst>
            </c:dLbl>
            <c:dLbl>
              <c:idx val="3"/>
              <c:layout>
                <c:manualLayout>
                  <c:x val="-0.14956184648774445"/>
                  <c:y val="4.3331213818170428E-2"/>
                </c:manualLayout>
              </c:layout>
              <c:tx>
                <c:rich>
                  <a:bodyPr/>
                  <a:lstStyle/>
                  <a:p>
                    <a:pPr>
                      <a:defRPr sz="907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5E5ED2E8-48AA-4A81-91DB-50E6C4DEBAF5}" type="CATEGORYNAME">
                      <a:rPr lang="ru-RU"/>
                      <a:pPr>
                        <a:defRPr sz="907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F5D260A5-C787-48B9-9F13-B547483F8C2C}" type="VALUE">
                      <a:rPr lang="ru-RU" baseline="0"/>
                      <a:pPr>
                        <a:defRPr sz="907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0,3 </a:t>
                    </a:r>
                    <a:r>
                      <a:rPr lang="ru-RU" baseline="0" dirty="0" smtClean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162224630629033"/>
                      <c:h val="0.1179957569597699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256-4D8C-9130-2440A81275C2}"/>
                </c:ext>
              </c:extLst>
            </c:dLbl>
            <c:dLbl>
              <c:idx val="4"/>
              <c:layout>
                <c:manualLayout>
                  <c:x val="-0.10383751221632789"/>
                  <c:y val="-2.5019714934789591E-2"/>
                </c:manualLayout>
              </c:layout>
              <c:tx>
                <c:rich>
                  <a:bodyPr/>
                  <a:lstStyle/>
                  <a:p>
                    <a:pPr>
                      <a:defRPr sz="907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35774A0C-85C0-450E-B6FD-8240C90E5081}" type="CATEGORYNAME">
                      <a:rPr lang="ru-RU"/>
                      <a:pPr>
                        <a:defRPr sz="907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5DB76999-703E-4ABD-A07D-0CB515830D77}" type="VALUE">
                      <a:rPr lang="ru-RU" baseline="0"/>
                      <a:pPr>
                        <a:defRPr sz="907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7,6 </a:t>
                    </a:r>
                    <a:r>
                      <a:rPr lang="ru-RU" baseline="0" dirty="0" smtClean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48595505617974"/>
                      <c:h val="0.1161138469604115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0256-4D8C-9130-2440A81275C2}"/>
                </c:ext>
              </c:extLst>
            </c:dLbl>
            <c:dLbl>
              <c:idx val="5"/>
              <c:layout>
                <c:manualLayout>
                  <c:x val="-7.8915484256871393E-2"/>
                  <c:y val="-4.1324317701790965E-2"/>
                </c:manualLayout>
              </c:layout>
              <c:tx>
                <c:rich>
                  <a:bodyPr/>
                  <a:lstStyle/>
                  <a:p>
                    <a:pPr>
                      <a:defRPr sz="907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93BE82F1-1D7F-4FBD-96ED-B74923255247}" type="CATEGORYNAME">
                      <a:rPr lang="ru-RU" dirty="0"/>
                      <a:pPr>
                        <a:defRPr sz="907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A87ECCF8-372F-4D57-8F08-AE8809460B23}" type="VALUE">
                      <a:rPr lang="ru-RU" baseline="0" smtClean="0"/>
                      <a:pPr>
                        <a:defRPr sz="907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endParaRPr lang="ru-RU" baseline="0" dirty="0" smtClean="0"/>
                  </a:p>
                  <a:p>
                    <a:pPr>
                      <a:defRPr sz="907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baseline="0" dirty="0" smtClean="0"/>
                      <a:t>22,5 </a:t>
                    </a:r>
                    <a:r>
                      <a:rPr lang="ru-RU" baseline="0" dirty="0" smtClean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210674157303368"/>
                      <c:h val="0.1182780434596736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256-4D8C-9130-2440A81275C2}"/>
                </c:ext>
              </c:extLst>
            </c:dLbl>
            <c:dLbl>
              <c:idx val="6"/>
              <c:layout>
                <c:manualLayout>
                  <c:x val="-0.11730502963814916"/>
                  <c:y val="6.3490901557880633E-2"/>
                </c:manualLayout>
              </c:layout>
              <c:tx>
                <c:rich>
                  <a:bodyPr/>
                  <a:lstStyle/>
                  <a:p>
                    <a:pPr>
                      <a:defRPr sz="907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0EA2D22E-D68A-4751-AB5C-4A2A4657D47F}" type="CATEGORYNAME">
                      <a:rPr lang="ru-RU"/>
                      <a:pPr>
                        <a:defRPr sz="907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C34FC7B9-8552-4CE8-A72F-D1155F0825C5}" type="VALUE">
                      <a:rPr lang="ru-RU" baseline="0"/>
                      <a:pPr>
                        <a:defRPr sz="907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7,0 </a:t>
                    </a:r>
                    <a:r>
                      <a:rPr lang="ru-RU" baseline="0" dirty="0" smtClean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0256-4D8C-9130-2440A81275C2}"/>
                </c:ext>
              </c:extLst>
            </c:dLbl>
            <c:dLbl>
              <c:idx val="7"/>
              <c:layout>
                <c:manualLayout>
                  <c:x val="-0.13400319605414493"/>
                  <c:y val="8.1865233609490051E-2"/>
                </c:manualLayout>
              </c:layout>
              <c:tx>
                <c:rich>
                  <a:bodyPr/>
                  <a:lstStyle/>
                  <a:p>
                    <a:pPr>
                      <a:defRPr sz="907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C364F65C-08D0-4506-B837-856DC1441AA1}" type="CATEGORYNAME">
                      <a:rPr lang="ru-RU"/>
                      <a:pPr>
                        <a:defRPr sz="907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11 615,6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36,9  </a:t>
                    </a:r>
                    <a:r>
                      <a:rPr lang="ru-RU" baseline="0" dirty="0" smtClean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3446629213483147"/>
                      <c:h val="0.117196019300987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0256-4D8C-9130-2440A81275C2}"/>
                </c:ext>
              </c:extLst>
            </c:dLbl>
            <c:dLbl>
              <c:idx val="8"/>
              <c:layout>
                <c:manualLayout>
                  <c:x val="6.8215059667977349E-2"/>
                  <c:y val="-6.0888306528098748E-2"/>
                </c:manualLayout>
              </c:layout>
              <c:tx>
                <c:rich>
                  <a:bodyPr/>
                  <a:lstStyle/>
                  <a:p>
                    <a:pPr>
                      <a:defRPr sz="907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E435FFF6-41E0-4270-A024-02E4BC6CE1A5}" type="CATEGORYNAME">
                      <a:rPr lang="ru-RU"/>
                      <a:pPr>
                        <a:defRPr sz="907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8B8629AF-B240-4B86-9DF8-5FD2BCC3F193}" type="VALUE">
                      <a:rPr lang="ru-RU" baseline="0"/>
                      <a:pPr>
                        <a:defRPr sz="907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7,1 </a:t>
                    </a:r>
                    <a:r>
                      <a:rPr lang="ru-RU" baseline="0" dirty="0" smtClean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202247191011234"/>
                      <c:h val="7.7675909314461666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0256-4D8C-9130-2440A81275C2}"/>
                </c:ext>
              </c:extLst>
            </c:dLbl>
            <c:dLbl>
              <c:idx val="9"/>
              <c:layout>
                <c:manualLayout>
                  <c:x val="0.12095664878751924"/>
                  <c:y val="-5.0919281243690689E-2"/>
                </c:manualLayout>
              </c:layout>
              <c:tx>
                <c:rich>
                  <a:bodyPr/>
                  <a:lstStyle/>
                  <a:p>
                    <a:pPr>
                      <a:defRPr sz="907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77CCD09C-20AA-4F1A-9FCB-F816427F8A25}" type="CATEGORYNAME">
                      <a:rPr lang="ru-RU"/>
                      <a:pPr>
                        <a:defRPr sz="907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47CA2D67-F6E0-4392-BB09-EC71984D6566}" type="VALUE">
                      <a:rPr lang="ru-RU" baseline="0"/>
                      <a:pPr>
                        <a:defRPr sz="907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5,9 %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0256-4D8C-9130-2440A81275C2}"/>
                </c:ext>
              </c:extLst>
            </c:dLbl>
            <c:numFmt formatCode="\О\с\н\о\в\н\о\й" sourceLinked="0"/>
            <c:spPr>
              <a:noFill/>
              <a:ln w="28812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7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Лист2!$A$1:$A$9</c:f>
              <c:strCache>
                <c:ptCount val="9"/>
                <c:pt idx="0">
                  <c:v>ОБЩЕГОСУДАРСТВЕННЫЕ РАСХОДЫ</c:v>
                </c:pt>
                <c:pt idx="1">
                  <c:v>НАЦИОНАЛЬНАЯ ОБОРОНА И ОБЕСПЕЧЕНИЕ БЕЗОПАСНОСТИ</c:v>
                </c:pt>
                <c:pt idx="2">
                  <c:v>НАЦИОНАЛЬНАЯ ЭКОНОМИКА</c:v>
                </c:pt>
                <c:pt idx="3">
                  <c:v>ОХРАНА ОКРУЖАЮЩЕЙ СРЕДЫ</c:v>
                </c:pt>
                <c:pt idx="4">
                  <c:v>ЖИЛИЩНЫЕ И КОММУНАЛЬНЫЕ УСЛУГИ</c:v>
                </c:pt>
                <c:pt idx="5">
                  <c:v>ЗДРАВООХРАНЕНИЕ</c:v>
                </c:pt>
                <c:pt idx="6">
                  <c:v>ФИЗИЧЕСКАЯ КУЛЬТУРА, СПОРТ, КУЛЬТУРА И СРЕДСТВА МАССОВОЙ ИНФОРМАЦИИ</c:v>
                </c:pt>
                <c:pt idx="7">
                  <c:v>ОБРАЗОВАНИЕ</c:v>
                </c:pt>
                <c:pt idx="8">
                  <c:v>СОЦИАЛЬНАЯ ПОЛИТИКА</c:v>
                </c:pt>
              </c:strCache>
            </c:strRef>
          </c:cat>
          <c:val>
            <c:numRef>
              <c:f>Лист2!$B$1:$B$9</c:f>
              <c:numCache>
                <c:formatCode>#,##0.0</c:formatCode>
                <c:ptCount val="9"/>
                <c:pt idx="0">
                  <c:v>4599.5</c:v>
                </c:pt>
                <c:pt idx="1">
                  <c:v>2</c:v>
                </c:pt>
                <c:pt idx="2">
                  <c:v>1243.8</c:v>
                </c:pt>
                <c:pt idx="3">
                  <c:v>81.7</c:v>
                </c:pt>
                <c:pt idx="4">
                  <c:v>2407.6999999999998</c:v>
                </c:pt>
                <c:pt idx="5">
                  <c:v>7071.8</c:v>
                </c:pt>
                <c:pt idx="6">
                  <c:v>2213.1999999999998</c:v>
                </c:pt>
                <c:pt idx="7">
                  <c:v>11615.6</c:v>
                </c:pt>
                <c:pt idx="8">
                  <c:v>2241.6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256-4D8C-9130-2440A81275C2}"/>
            </c:ext>
          </c:extLst>
        </c:ser>
        <c:ser>
          <c:idx val="1"/>
          <c:order val="1"/>
          <c:tx>
            <c:strRef>
              <c:f>Лист2!$B$1:$B$9</c:f>
              <c:strCache>
                <c:ptCount val="9"/>
                <c:pt idx="0">
                  <c:v>4 599,5</c:v>
                </c:pt>
                <c:pt idx="1">
                  <c:v>2,0</c:v>
                </c:pt>
                <c:pt idx="2">
                  <c:v>1 243,8</c:v>
                </c:pt>
                <c:pt idx="3">
                  <c:v>81,7</c:v>
                </c:pt>
                <c:pt idx="4">
                  <c:v>2 407,7</c:v>
                </c:pt>
                <c:pt idx="5">
                  <c:v>7 071,8</c:v>
                </c:pt>
                <c:pt idx="6">
                  <c:v>2 213,2</c:v>
                </c:pt>
                <c:pt idx="7">
                  <c:v>11 615,6</c:v>
                </c:pt>
                <c:pt idx="8">
                  <c:v>2 241,6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B-0256-4D8C-9130-2440A81275C2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C-0256-4D8C-9130-2440A81275C2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D-0256-4D8C-9130-2440A81275C2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E-0256-4D8C-9130-2440A81275C2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F-0256-4D8C-9130-2440A81275C2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10-0256-4D8C-9130-2440A81275C2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11-0256-4D8C-9130-2440A81275C2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12-0256-4D8C-9130-2440A81275C2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13-0256-4D8C-9130-2440A81275C2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14-0256-4D8C-9130-2440A81275C2}"/>
              </c:ext>
            </c:extLst>
          </c:dPt>
          <c:dLbls>
            <c:numFmt formatCode="0%" sourceLinked="0"/>
            <c:spPr>
              <a:noFill/>
              <a:ln w="28812">
                <a:noFill/>
              </a:ln>
            </c:sp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val>
            <c:numLit>
              <c:formatCode>\О\с\н\о\в\н\о\й</c:formatCode>
              <c:ptCount val="1"/>
              <c:pt idx="0">
                <c:v>1</c:v>
              </c:pt>
            </c:numLit>
          </c:val>
          <c:extLst>
            <c:ext xmlns:c16="http://schemas.microsoft.com/office/drawing/2014/chart" uri="{C3380CC4-5D6E-409C-BE32-E72D297353CC}">
              <c16:uniqueId val="{00000015-0256-4D8C-9130-2440A81275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8812">
          <a:noFill/>
        </a:ln>
      </c:spPr>
    </c:plotArea>
    <c:plotVisOnly val="1"/>
    <c:dispBlanksAs val="zero"/>
    <c:showDLblsOverMax val="0"/>
  </c:chart>
  <c:spPr>
    <a:solidFill>
      <a:srgbClr val="FFFFFF"/>
    </a:solidFill>
    <a:ln>
      <a:noFill/>
    </a:ln>
  </c:spPr>
  <c:txPr>
    <a:bodyPr/>
    <a:lstStyle/>
    <a:p>
      <a:pPr>
        <a:defRPr sz="1872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115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2067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Структура расходов по бюджету района</a:t>
            </a:r>
          </a:p>
          <a:p>
            <a:pPr>
              <a:defRPr sz="3115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2067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н</a:t>
            </a:r>
            <a:r>
              <a:rPr lang="ru-RU" sz="2067" b="1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а </a:t>
            </a:r>
            <a:r>
              <a:rPr lang="ru-RU" sz="2067" b="1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2022 </a:t>
            </a:r>
            <a:r>
              <a:rPr lang="ru-RU" sz="2067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год </a:t>
            </a:r>
            <a:r>
              <a:rPr lang="ru-RU" sz="2067" b="0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ru-RU" sz="1459" b="1" i="0" u="none" strike="noStrike" baseline="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тыс.рублей</a:t>
            </a:r>
            <a:r>
              <a:rPr lang="ru-RU" sz="1459" b="1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  <a:endParaRPr lang="ru-RU" sz="1459" b="1" i="0" u="none" strike="noStrike" baseline="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defRPr sz="3115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459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Расходы бюджета </a:t>
            </a:r>
            <a:r>
              <a:rPr lang="ru-RU" sz="1459" b="1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на </a:t>
            </a:r>
            <a:r>
              <a:rPr lang="ru-RU" sz="1459" b="1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2022 </a:t>
            </a:r>
            <a:r>
              <a:rPr lang="ru-RU" sz="1459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год </a:t>
            </a:r>
            <a:r>
              <a:rPr lang="ru-RU" sz="1459" b="1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– </a:t>
            </a:r>
            <a:r>
              <a:rPr lang="ru-RU" sz="1459" b="1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31 476,9 </a:t>
            </a:r>
            <a:r>
              <a:rPr lang="ru-RU" sz="1400" b="0" i="0" u="none" strike="noStrike" baseline="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тыс.рублей</a:t>
            </a:r>
            <a:r>
              <a:rPr lang="ru-RU" sz="1400" b="0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, в </a:t>
            </a:r>
            <a:r>
              <a:rPr lang="ru-RU" sz="1400" b="0" i="0" u="none" strike="noStrike" baseline="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т.ч</a:t>
            </a:r>
            <a:endParaRPr lang="ru-RU" sz="1400" b="0" i="0" u="none" strike="noStrike" baseline="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defRPr sz="3115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400" b="1" i="0" u="none" strike="noStrike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Социально-значимые расходы на </a:t>
            </a:r>
            <a:r>
              <a:rPr lang="ru-RU" sz="1400" b="1" i="0" u="none" strike="noStrike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1400" b="1" i="0" u="none" strike="noStrike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 </a:t>
            </a:r>
            <a:r>
              <a:rPr lang="ru-RU" sz="1400" b="1" i="0" u="none" strike="noStrike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r>
              <a:rPr lang="ru-RU" sz="1400" b="1" i="0" u="none" strike="noStrike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b="1" i="0" u="none" strike="noStrike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222,9 </a:t>
            </a:r>
            <a:r>
              <a:rPr lang="ru-RU" sz="1400" b="1" i="0" u="none" strike="noStrike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 или </a:t>
            </a:r>
            <a:r>
              <a:rPr lang="ru-RU" sz="1400" b="1" i="0" u="none" strike="noStrike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83,3 </a:t>
            </a:r>
            <a:r>
              <a:rPr lang="ru-RU" sz="1400" b="1" i="0" u="none" strike="noStrike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%. </a:t>
            </a:r>
            <a:endParaRPr lang="ru-RU" sz="1400" b="1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 sz="3115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 sz="1200" b="1" i="0" u="none" strike="noStrike" baseline="0" dirty="0">
              <a:solidFill>
                <a:srgbClr val="000000"/>
              </a:solidFill>
              <a:latin typeface="Times New Roman"/>
              <a:cs typeface="Times New Roman"/>
            </a:endParaRPr>
          </a:p>
        </c:rich>
      </c:tx>
      <c:layout>
        <c:manualLayout>
          <c:xMode val="edge"/>
          <c:yMode val="edge"/>
          <c:x val="0.13088483146067414"/>
          <c:y val="1.6692055238873824E-2"/>
        </c:manualLayout>
      </c:layout>
      <c:overlay val="0"/>
      <c:spPr>
        <a:noFill/>
        <a:ln w="30887">
          <a:noFill/>
        </a:ln>
      </c:spPr>
    </c:title>
    <c:autoTitleDeleted val="0"/>
    <c:view3D>
      <c:rotX val="35"/>
      <c:rotY val="2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5534759358288772"/>
          <c:y val="0.24612736660929432"/>
          <c:w val="0.54679144385026734"/>
          <c:h val="0.48537005163511188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5443">
              <a:solidFill>
                <a:srgbClr val="000000"/>
              </a:solidFill>
              <a:prstDash val="solid"/>
            </a:ln>
          </c:spPr>
          <c:explosion val="29"/>
          <c:dPt>
            <c:idx val="0"/>
            <c:bubble3D val="0"/>
            <c:spPr>
              <a:solidFill>
                <a:srgbClr val="00CCFF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0-9AA1-4CA6-B9C0-BDD7F7BBB0A2}"/>
              </c:ext>
            </c:extLst>
          </c:dPt>
          <c:dPt>
            <c:idx val="1"/>
            <c:bubble3D val="0"/>
            <c:spPr>
              <a:solidFill>
                <a:srgbClr val="FF00FF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9AA1-4CA6-B9C0-BDD7F7BBB0A2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9AA1-4CA6-B9C0-BDD7F7BBB0A2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9AA1-4CA6-B9C0-BDD7F7BBB0A2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9AA1-4CA6-B9C0-BDD7F7BBB0A2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9AA1-4CA6-B9C0-BDD7F7BBB0A2}"/>
              </c:ext>
            </c:extLst>
          </c:dPt>
          <c:dPt>
            <c:idx val="6"/>
            <c:bubble3D val="0"/>
            <c:spPr>
              <a:solidFill>
                <a:srgbClr val="0066CC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9AA1-4CA6-B9C0-BDD7F7BBB0A2}"/>
              </c:ext>
            </c:extLst>
          </c:dPt>
          <c:dPt>
            <c:idx val="7"/>
            <c:bubble3D val="0"/>
            <c:spPr>
              <a:solidFill>
                <a:srgbClr val="00FF00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9AA1-4CA6-B9C0-BDD7F7BBB0A2}"/>
              </c:ext>
            </c:extLst>
          </c:dPt>
          <c:dPt>
            <c:idx val="8"/>
            <c:bubble3D val="0"/>
            <c:spPr>
              <a:solidFill>
                <a:srgbClr val="FF0000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9AA1-4CA6-B9C0-BDD7F7BBB0A2}"/>
              </c:ext>
            </c:extLst>
          </c:dPt>
          <c:dPt>
            <c:idx val="9"/>
            <c:bubble3D val="0"/>
            <c:spPr>
              <a:solidFill>
                <a:srgbClr val="FF99CC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9AA1-4CA6-B9C0-BDD7F7BBB0A2}"/>
              </c:ext>
            </c:extLst>
          </c:dPt>
          <c:dPt>
            <c:idx val="10"/>
            <c:bubble3D val="0"/>
            <c:spPr>
              <a:solidFill>
                <a:srgbClr val="FFFF00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A-9AA1-4CA6-B9C0-BDD7F7BBB0A2}"/>
              </c:ext>
            </c:extLst>
          </c:dPt>
          <c:dLbls>
            <c:dLbl>
              <c:idx val="0"/>
              <c:layout>
                <c:manualLayout>
                  <c:x val="0.1637613907812086"/>
                  <c:y val="0.12945608872287379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7F0E0F00-684C-4C0D-8289-D80A123C5A2F}" type="CATEGORYNAM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000" baseline="0" dirty="0"/>
                      <a:t>
</a:t>
                    </a:r>
                    <a:fld id="{AC15AE4B-E0F1-441C-AE73-98E54591A685}" type="VALU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000" baseline="0" dirty="0"/>
                      <a:t>
</a:t>
                    </a:r>
                    <a:r>
                      <a:rPr lang="ru-RU" sz="1000" baseline="0" dirty="0" smtClean="0"/>
                      <a:t>64,6 </a:t>
                    </a:r>
                    <a:r>
                      <a:rPr lang="ru-RU" sz="1000" baseline="0" dirty="0" smtClean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002112271078474"/>
                      <c:h val="9.925513346415348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9AA1-4CA6-B9C0-BDD7F7BBB0A2}"/>
                </c:ext>
              </c:extLst>
            </c:dLbl>
            <c:dLbl>
              <c:idx val="1"/>
              <c:layout>
                <c:manualLayout>
                  <c:x val="5.8333296469963727E-2"/>
                  <c:y val="-0.23711212329514314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A05C312A-1D4A-410C-B985-9DEAB947F658}" type="CATEGORYNAME">
                      <a:rPr lang="ru-RU" sz="1000" baseline="0" dirty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000" baseline="0" dirty="0"/>
                      <a:t>
</a:t>
                    </a:r>
                    <a:fld id="{BC8B6A73-6459-4C58-B15A-BFC9DFEC1C7F}" type="VALUE">
                      <a:rPr lang="ru-RU" sz="1000" baseline="0" dirty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000" baseline="0" dirty="0"/>
                      <a:t>
</a:t>
                    </a:r>
                    <a:r>
                      <a:rPr lang="ru-RU" sz="1000" baseline="0" dirty="0" smtClean="0"/>
                      <a:t>10,6 %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AA1-4CA6-B9C0-BDD7F7BBB0A2}"/>
                </c:ext>
              </c:extLst>
            </c:dLbl>
            <c:dLbl>
              <c:idx val="2"/>
              <c:layout>
                <c:manualLayout>
                  <c:x val="0.14340302353357515"/>
                  <c:y val="-9.3624029199267725E-2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A4C5913E-0A98-4AE5-9FCB-24B4448A851D}" type="CATEGORYNAME">
                      <a:rPr lang="ru-RU" sz="1000" baseline="0" dirty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000" baseline="0" dirty="0"/>
                      <a:t>
</a:t>
                    </a:r>
                    <a:fld id="{285D9CD7-8001-476B-9DFB-915E076C3E87}" type="VALUE">
                      <a:rPr lang="ru-RU" sz="1000" baseline="0" dirty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000" baseline="0" dirty="0"/>
                      <a:t>
</a:t>
                    </a:r>
                    <a:r>
                      <a:rPr lang="ru-RU" sz="1000" baseline="0" dirty="0" smtClean="0"/>
                      <a:t>7,3 </a:t>
                    </a:r>
                    <a:r>
                      <a:rPr lang="ru-RU" sz="1000" baseline="0" dirty="0" smtClean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828651685393257"/>
                      <c:h val="0.1085136381977311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9AA1-4CA6-B9C0-BDD7F7BBB0A2}"/>
                </c:ext>
              </c:extLst>
            </c:dLbl>
            <c:dLbl>
              <c:idx val="3"/>
              <c:layout>
                <c:manualLayout>
                  <c:x val="0.11495111402817529"/>
                  <c:y val="-7.7384149057150393E-3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2AC48196-A9FF-4472-A5C6-C81E1CE6E80B}" type="CATEGORYNAM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000" baseline="0" dirty="0"/>
                      <a:t>
</a:t>
                    </a:r>
                    <a:fld id="{6E951C2D-5CC5-4E92-A8B3-009F6DD17B02}" type="VALU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000" baseline="0" dirty="0"/>
                      <a:t>
</a:t>
                    </a:r>
                    <a:r>
                      <a:rPr lang="ru-RU" sz="1000" baseline="0" dirty="0" smtClean="0"/>
                      <a:t>3,4 </a:t>
                    </a:r>
                    <a:r>
                      <a:rPr lang="ru-RU" sz="1000" baseline="0" dirty="0" smtClean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9830763956471734"/>
                      <c:h val="0.1696956065722010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AA1-4CA6-B9C0-BDD7F7BBB0A2}"/>
                </c:ext>
              </c:extLst>
            </c:dLbl>
            <c:dLbl>
              <c:idx val="4"/>
              <c:layout>
                <c:manualLayout>
                  <c:x val="0.13431588958683535"/>
                  <c:y val="0.14366257207484875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23723F16-0EDD-4CEE-9B03-8C778557B7EF}" type="CATEGORYNAME">
                      <a:rPr lang="ru-RU" sz="1000" baseline="0" dirty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000" baseline="0" dirty="0"/>
                      <a:t>
</a:t>
                    </a:r>
                    <a:fld id="{E3CF02B8-63A8-48E4-9F6F-3E776ECF3D14}" type="VALUE">
                      <a:rPr lang="ru-RU" sz="1000" baseline="0" dirty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000" baseline="0" dirty="0"/>
                      <a:t>
</a:t>
                    </a:r>
                    <a:r>
                      <a:rPr lang="ru-RU" sz="1000" baseline="0" dirty="0" smtClean="0"/>
                      <a:t>1,5 </a:t>
                    </a:r>
                    <a:r>
                      <a:rPr lang="ru-RU" sz="1000" baseline="0" dirty="0" smtClean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9AA1-4CA6-B9C0-BDD7F7BBB0A2}"/>
                </c:ext>
              </c:extLst>
            </c:dLbl>
            <c:dLbl>
              <c:idx val="5"/>
              <c:layout>
                <c:manualLayout>
                  <c:x val="4.1208639299301068E-2"/>
                  <c:y val="0.17715541913193053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063BF59C-59D9-4A1B-BD76-4BB93ED8095C}" type="CATEGORYNAM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000" baseline="0" dirty="0"/>
                      <a:t>
</a:t>
                    </a:r>
                    <a:fld id="{8E5210BA-6370-4F63-8016-921A99A29777}" type="VALU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000" baseline="0" dirty="0"/>
                      <a:t>
</a:t>
                    </a:r>
                    <a:r>
                      <a:rPr lang="ru-RU" sz="1000" baseline="0" dirty="0" smtClean="0"/>
                      <a:t>2,3 </a:t>
                    </a:r>
                    <a:r>
                      <a:rPr lang="ru-RU" sz="1000" baseline="0" dirty="0" smtClean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AA1-4CA6-B9C0-BDD7F7BBB0A2}"/>
                </c:ext>
              </c:extLst>
            </c:dLbl>
            <c:dLbl>
              <c:idx val="6"/>
              <c:layout>
                <c:manualLayout>
                  <c:x val="1.58554269700261E-2"/>
                  <c:y val="0.1599888020709791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79CBEE04-AA44-4BFE-A551-2DAD0E98CEC4}" type="CATEGORYNAM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000" baseline="0" dirty="0"/>
                      <a:t>
</a:t>
                    </a:r>
                    <a:fld id="{BC2199A5-DBFA-4C9A-870A-9B131CB8281C}" type="VALU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000" baseline="0" dirty="0"/>
                      <a:t>
</a:t>
                    </a:r>
                    <a:r>
                      <a:rPr lang="ru-RU" sz="1000" baseline="0" dirty="0" smtClean="0"/>
                      <a:t>2,4 </a:t>
                    </a:r>
                    <a:r>
                      <a:rPr lang="ru-RU" sz="1000" baseline="0" dirty="0" smtClean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2150280898876405"/>
                      <c:h val="8.256307822527965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9AA1-4CA6-B9C0-BDD7F7BBB0A2}"/>
                </c:ext>
              </c:extLst>
            </c:dLbl>
            <c:dLbl>
              <c:idx val="7"/>
              <c:layout>
                <c:manualLayout>
                  <c:x val="-8.8901367949161397E-2"/>
                  <c:y val="0.12072435756074149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9809F6CC-A10A-4A2E-8EA1-B9C06DCA998A}" type="CATEGORYNAM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000" baseline="0" dirty="0"/>
                      <a:t>
</a:t>
                    </a:r>
                    <a:fld id="{6C8DA4F7-61B0-4851-8656-7B22312617EC}" type="VALU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000" baseline="0" dirty="0"/>
                      <a:t>
</a:t>
                    </a:r>
                    <a:r>
                      <a:rPr lang="ru-RU" sz="1000" baseline="0" dirty="0" smtClean="0"/>
                      <a:t>1,4 %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AA1-4CA6-B9C0-BDD7F7BBB0A2}"/>
                </c:ext>
              </c:extLst>
            </c:dLbl>
            <c:dLbl>
              <c:idx val="8"/>
              <c:layout>
                <c:manualLayout>
                  <c:x val="-0.17116251941375546"/>
                  <c:y val="6.0389420021014668E-2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F3AAE314-70A8-4815-B3B4-0F29B98E3D4F}" type="CATEGORYNAME">
                      <a:rPr lang="ru-RU" sz="1000" baseline="0" smtClean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000" baseline="0" dirty="0"/>
                      <a:t>
</a:t>
                    </a:r>
                    <a:fld id="{E03E84E7-BE85-44AB-A5D2-1C1ECCB333DB}" type="VALU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000" baseline="0" dirty="0"/>
                      <a:t>
</a:t>
                    </a:r>
                    <a:r>
                      <a:rPr lang="ru-RU" sz="1000" baseline="0" dirty="0" smtClean="0"/>
                      <a:t>1,8 </a:t>
                    </a:r>
                    <a:r>
                      <a:rPr lang="ru-RU" sz="1000" baseline="0" dirty="0" smtClean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9AA1-4CA6-B9C0-BDD7F7BBB0A2}"/>
                </c:ext>
              </c:extLst>
            </c:dLbl>
            <c:dLbl>
              <c:idx val="9"/>
              <c:layout>
                <c:manualLayout>
                  <c:x val="-0.14407292111741846"/>
                  <c:y val="-3.0047866751417112E-2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B629D455-59C5-4615-9E8A-030646DDB5B3}" type="CATEGORYNAM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000" baseline="0" dirty="0"/>
                      <a:t>
</a:t>
                    </a:r>
                    <a:fld id="{6BDC1333-6878-4C48-ABE6-D40671CADFA1}" type="VALU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000" baseline="0" dirty="0"/>
                      <a:t>
</a:t>
                    </a:r>
                    <a:r>
                      <a:rPr lang="ru-RU" sz="1000" baseline="0" dirty="0" smtClean="0"/>
                      <a:t>3,8 %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9AA1-4CA6-B9C0-BDD7F7BBB0A2}"/>
                </c:ext>
              </c:extLst>
            </c:dLbl>
            <c:dLbl>
              <c:idx val="10"/>
              <c:layout>
                <c:manualLayout>
                  <c:x val="-8.759852692832E-2"/>
                  <c:y val="-0.1240097376625286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94B99988-89F6-4408-A34D-C4ADF7085007}" type="CATEGORYNAM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000" baseline="0" dirty="0"/>
                      <a:t>
</a:t>
                    </a:r>
                    <a:fld id="{517C6FBA-FD21-470C-8037-141E7318E5B6}" type="VALU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000" baseline="0" dirty="0"/>
                      <a:t>
</a:t>
                    </a:r>
                    <a:r>
                      <a:rPr lang="ru-RU" sz="1000" baseline="0" dirty="0" smtClean="0"/>
                      <a:t>0,9 </a:t>
                    </a:r>
                    <a:r>
                      <a:rPr lang="ru-RU" sz="1000" baseline="0" dirty="0" smtClean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9AA1-4CA6-B9C0-BDD7F7BBB0A2}"/>
                </c:ext>
              </c:extLst>
            </c:dLbl>
            <c:numFmt formatCode="\О\с\н\о\в\н\о\й" sourceLinked="0"/>
            <c:spPr>
              <a:noFill/>
              <a:ln w="3088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Лист4!$A$2:$A$13</c:f>
              <c:strCache>
                <c:ptCount val="11"/>
                <c:pt idx="0">
                  <c:v>Зарплата с начислениями</c:v>
                </c:pt>
                <c:pt idx="1">
                  <c:v>Оплата коммунальных услуг</c:v>
                </c:pt>
                <c:pt idx="2">
                  <c:v>Субсидии</c:v>
                </c:pt>
                <c:pt idx="3">
                  <c:v>Трансферты населению (адресная помощь, пособие на погребение, питание детям до двух лет жизни, пенсии и пособия)</c:v>
                </c:pt>
                <c:pt idx="4">
                  <c:v>Капитальные расходы</c:v>
                </c:pt>
                <c:pt idx="5">
                  <c:v>Продукты питания</c:v>
                </c:pt>
                <c:pt idx="6">
                  <c:v>Медикаменты</c:v>
                </c:pt>
                <c:pt idx="7">
                  <c:v>Оплата услуг связи и транспорта</c:v>
                </c:pt>
                <c:pt idx="8">
                  <c:v>Благ-ство гор. и села </c:v>
                </c:pt>
                <c:pt idx="9">
                  <c:v>Другие расходы</c:v>
                </c:pt>
                <c:pt idx="10">
                  <c:v>Текущий ремонт оборудования и зданий</c:v>
                </c:pt>
              </c:strCache>
            </c:strRef>
          </c:cat>
          <c:val>
            <c:numRef>
              <c:f>Лист4!$B$2:$B$13</c:f>
              <c:numCache>
                <c:formatCode>#,##0.0</c:formatCode>
                <c:ptCount val="11"/>
                <c:pt idx="0">
                  <c:v>20337.099999999999</c:v>
                </c:pt>
                <c:pt idx="1">
                  <c:v>3351.3</c:v>
                </c:pt>
                <c:pt idx="2">
                  <c:v>2301.4</c:v>
                </c:pt>
                <c:pt idx="3">
                  <c:v>1073.8</c:v>
                </c:pt>
                <c:pt idx="4">
                  <c:v>465.9</c:v>
                </c:pt>
                <c:pt idx="5">
                  <c:v>718.8</c:v>
                </c:pt>
                <c:pt idx="6">
                  <c:v>762.3</c:v>
                </c:pt>
                <c:pt idx="7">
                  <c:v>437.9</c:v>
                </c:pt>
                <c:pt idx="8">
                  <c:v>554.1</c:v>
                </c:pt>
                <c:pt idx="9">
                  <c:v>1196.5999999999999</c:v>
                </c:pt>
                <c:pt idx="10">
                  <c:v>277.7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AA1-4CA6-B9C0-BDD7F7BBB0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30887">
          <a:noFill/>
        </a:ln>
      </c:spPr>
    </c:plotArea>
    <c:plotVisOnly val="1"/>
    <c:dispBlanksAs val="zero"/>
    <c:showDLblsOverMax val="0"/>
  </c:chart>
  <c:spPr>
    <a:solidFill>
      <a:srgbClr val="FFFFFF"/>
    </a:solidFill>
    <a:ln>
      <a:noFill/>
    </a:ln>
  </c:spPr>
  <c:txPr>
    <a:bodyPr/>
    <a:lstStyle/>
    <a:p>
      <a:pPr>
        <a:defRPr sz="1733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BF8D03-3E3E-4008-8E1C-D5C8406739A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290CAAD-9B0E-4A44-A485-02688EF2DDAF}">
      <dgm:prSet phldrT="[Текст]"/>
      <dgm:spPr/>
      <dgm:t>
        <a:bodyPr/>
        <a:lstStyle/>
        <a:p>
          <a:r>
            <a:rPr lang="ru-RU" dirty="0" smtClean="0"/>
            <a:t>Консолидированный бюджет     Бешенковичского       района</a:t>
          </a:r>
          <a:endParaRPr lang="ru-RU" dirty="0"/>
        </a:p>
      </dgm:t>
    </dgm:pt>
    <dgm:pt modelId="{70EFCF84-68A1-48A9-BCE3-9456C1FD89C6}" type="parTrans" cxnId="{1CCBB860-0F9E-4AB9-A298-8630912FEF2A}">
      <dgm:prSet/>
      <dgm:spPr/>
      <dgm:t>
        <a:bodyPr/>
        <a:lstStyle/>
        <a:p>
          <a:endParaRPr lang="ru-RU"/>
        </a:p>
      </dgm:t>
    </dgm:pt>
    <dgm:pt modelId="{E5ADCEA0-43D3-4BB4-B350-107415B1F7B8}" type="sibTrans" cxnId="{1CCBB860-0F9E-4AB9-A298-8630912FEF2A}">
      <dgm:prSet/>
      <dgm:spPr/>
      <dgm:t>
        <a:bodyPr/>
        <a:lstStyle/>
        <a:p>
          <a:endParaRPr lang="ru-RU"/>
        </a:p>
      </dgm:t>
    </dgm:pt>
    <dgm:pt modelId="{7E272B83-6D93-4D9A-A68D-63AE0A56D45D}">
      <dgm:prSet phldrT="[Текст]"/>
      <dgm:spPr/>
      <dgm:t>
        <a:bodyPr/>
        <a:lstStyle/>
        <a:p>
          <a:r>
            <a:rPr lang="ru-RU" dirty="0" smtClean="0"/>
            <a:t>Районный бюджет (базового уровня)</a:t>
          </a:r>
          <a:endParaRPr lang="ru-RU" dirty="0"/>
        </a:p>
      </dgm:t>
    </dgm:pt>
    <dgm:pt modelId="{2E26752C-1EC9-4BAB-9464-D6AB99F538FB}" type="parTrans" cxnId="{0AA3C854-A467-43F0-8D67-45314165C1A5}">
      <dgm:prSet/>
      <dgm:spPr/>
      <dgm:t>
        <a:bodyPr/>
        <a:lstStyle/>
        <a:p>
          <a:endParaRPr lang="ru-RU"/>
        </a:p>
      </dgm:t>
    </dgm:pt>
    <dgm:pt modelId="{B65D3D87-F787-4875-92BB-0D97CDA3C89E}" type="sibTrans" cxnId="{0AA3C854-A467-43F0-8D67-45314165C1A5}">
      <dgm:prSet/>
      <dgm:spPr/>
      <dgm:t>
        <a:bodyPr/>
        <a:lstStyle/>
        <a:p>
          <a:endParaRPr lang="ru-RU"/>
        </a:p>
      </dgm:t>
    </dgm:pt>
    <dgm:pt modelId="{06761CE0-AAB7-4F98-84EC-CE20DCF56EF6}">
      <dgm:prSet phldrT="[Текст]"/>
      <dgm:spPr/>
      <dgm:t>
        <a:bodyPr/>
        <a:lstStyle/>
        <a:p>
          <a:r>
            <a:rPr lang="ru-RU" dirty="0" smtClean="0"/>
            <a:t>Бюджеты сельских советов (первичного уровня)</a:t>
          </a:r>
          <a:endParaRPr lang="ru-RU" dirty="0"/>
        </a:p>
      </dgm:t>
    </dgm:pt>
    <dgm:pt modelId="{32ECFE22-50D7-4A37-8B10-97610F83B4BC}" type="parTrans" cxnId="{E4ABD58E-4356-447D-992E-614187E5F5AE}">
      <dgm:prSet/>
      <dgm:spPr/>
      <dgm:t>
        <a:bodyPr/>
        <a:lstStyle/>
        <a:p>
          <a:endParaRPr lang="ru-RU"/>
        </a:p>
      </dgm:t>
    </dgm:pt>
    <dgm:pt modelId="{B8DA9F6F-25BA-492C-9551-1C9136CE7CB1}" type="sibTrans" cxnId="{E4ABD58E-4356-447D-992E-614187E5F5AE}">
      <dgm:prSet/>
      <dgm:spPr/>
      <dgm:t>
        <a:bodyPr/>
        <a:lstStyle/>
        <a:p>
          <a:endParaRPr lang="ru-RU"/>
        </a:p>
      </dgm:t>
    </dgm:pt>
    <dgm:pt modelId="{9DC5D1C7-8F5C-4758-9169-68BBDDD37553}" type="pres">
      <dgm:prSet presAssocID="{68BF8D03-3E3E-4008-8E1C-D5C8406739A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92248F3-9943-418A-87D7-3F6AD3AD1DD4}" type="pres">
      <dgm:prSet presAssocID="{8290CAAD-9B0E-4A44-A485-02688EF2DDAF}" presName="hierRoot1" presStyleCnt="0">
        <dgm:presLayoutVars>
          <dgm:hierBranch val="init"/>
        </dgm:presLayoutVars>
      </dgm:prSet>
      <dgm:spPr/>
    </dgm:pt>
    <dgm:pt modelId="{2626E479-C44B-4F12-85C5-4A8734400C22}" type="pres">
      <dgm:prSet presAssocID="{8290CAAD-9B0E-4A44-A485-02688EF2DDAF}" presName="rootComposite1" presStyleCnt="0"/>
      <dgm:spPr/>
    </dgm:pt>
    <dgm:pt modelId="{B3178B33-BCCD-493D-BE63-40A489E7FC54}" type="pres">
      <dgm:prSet presAssocID="{8290CAAD-9B0E-4A44-A485-02688EF2DDAF}" presName="rootText1" presStyleLbl="node0" presStyleIdx="0" presStyleCnt="1" custScaleX="8714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326DFE8-19A2-4FB4-B919-BE89061EDE06}" type="pres">
      <dgm:prSet presAssocID="{8290CAAD-9B0E-4A44-A485-02688EF2DDA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62573581-31FD-4D5D-B804-F3B8F0A77C7F}" type="pres">
      <dgm:prSet presAssocID="{8290CAAD-9B0E-4A44-A485-02688EF2DDAF}" presName="hierChild2" presStyleCnt="0"/>
      <dgm:spPr/>
    </dgm:pt>
    <dgm:pt modelId="{FF77E779-7F7C-431A-B63C-2CDEED5A696D}" type="pres">
      <dgm:prSet presAssocID="{2E26752C-1EC9-4BAB-9464-D6AB99F538FB}" presName="Name37" presStyleLbl="parChTrans1D2" presStyleIdx="0" presStyleCnt="2"/>
      <dgm:spPr/>
      <dgm:t>
        <a:bodyPr/>
        <a:lstStyle/>
        <a:p>
          <a:endParaRPr lang="ru-RU"/>
        </a:p>
      </dgm:t>
    </dgm:pt>
    <dgm:pt modelId="{BA41BF97-73FD-4867-B21D-5AB6EB6EFB9F}" type="pres">
      <dgm:prSet presAssocID="{7E272B83-6D93-4D9A-A68D-63AE0A56D45D}" presName="hierRoot2" presStyleCnt="0">
        <dgm:presLayoutVars>
          <dgm:hierBranch val="init"/>
        </dgm:presLayoutVars>
      </dgm:prSet>
      <dgm:spPr/>
    </dgm:pt>
    <dgm:pt modelId="{D6D11B3C-81AE-4DFB-BC72-6A7462A26E08}" type="pres">
      <dgm:prSet presAssocID="{7E272B83-6D93-4D9A-A68D-63AE0A56D45D}" presName="rootComposite" presStyleCnt="0"/>
      <dgm:spPr/>
    </dgm:pt>
    <dgm:pt modelId="{B2649A03-0D07-46A9-904F-F37D22614AD4}" type="pres">
      <dgm:prSet presAssocID="{7E272B83-6D93-4D9A-A68D-63AE0A56D45D}" presName="rootText" presStyleLbl="node2" presStyleIdx="0" presStyleCnt="2" custScaleX="4631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129DC6C-2209-443D-895F-D908106F95A6}" type="pres">
      <dgm:prSet presAssocID="{7E272B83-6D93-4D9A-A68D-63AE0A56D45D}" presName="rootConnector" presStyleLbl="node2" presStyleIdx="0" presStyleCnt="2"/>
      <dgm:spPr/>
      <dgm:t>
        <a:bodyPr/>
        <a:lstStyle/>
        <a:p>
          <a:endParaRPr lang="ru-RU"/>
        </a:p>
      </dgm:t>
    </dgm:pt>
    <dgm:pt modelId="{F75CB944-85C9-49D4-A5CA-27CD741E3704}" type="pres">
      <dgm:prSet presAssocID="{7E272B83-6D93-4D9A-A68D-63AE0A56D45D}" presName="hierChild4" presStyleCnt="0"/>
      <dgm:spPr/>
    </dgm:pt>
    <dgm:pt modelId="{E8823114-62DA-4D3C-BCE7-683180A409B1}" type="pres">
      <dgm:prSet presAssocID="{7E272B83-6D93-4D9A-A68D-63AE0A56D45D}" presName="hierChild5" presStyleCnt="0"/>
      <dgm:spPr/>
    </dgm:pt>
    <dgm:pt modelId="{08103109-3563-40F2-99CC-4579835676A8}" type="pres">
      <dgm:prSet presAssocID="{32ECFE22-50D7-4A37-8B10-97610F83B4BC}" presName="Name37" presStyleLbl="parChTrans1D2" presStyleIdx="1" presStyleCnt="2"/>
      <dgm:spPr/>
      <dgm:t>
        <a:bodyPr/>
        <a:lstStyle/>
        <a:p>
          <a:endParaRPr lang="ru-RU"/>
        </a:p>
      </dgm:t>
    </dgm:pt>
    <dgm:pt modelId="{18DF87B4-941A-48B5-AD57-AE6A3475743B}" type="pres">
      <dgm:prSet presAssocID="{06761CE0-AAB7-4F98-84EC-CE20DCF56EF6}" presName="hierRoot2" presStyleCnt="0">
        <dgm:presLayoutVars>
          <dgm:hierBranch val="init"/>
        </dgm:presLayoutVars>
      </dgm:prSet>
      <dgm:spPr/>
    </dgm:pt>
    <dgm:pt modelId="{C9199433-284A-4C6D-90F9-D52BD0A990ED}" type="pres">
      <dgm:prSet presAssocID="{06761CE0-AAB7-4F98-84EC-CE20DCF56EF6}" presName="rootComposite" presStyleCnt="0"/>
      <dgm:spPr/>
    </dgm:pt>
    <dgm:pt modelId="{E106BD36-077B-460E-9868-F9A4941575A3}" type="pres">
      <dgm:prSet presAssocID="{06761CE0-AAB7-4F98-84EC-CE20DCF56EF6}" presName="rootText" presStyleLbl="node2" presStyleIdx="1" presStyleCnt="2" custScaleX="30264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93DC2B9-4C97-4B14-B86A-8C02F3BA501A}" type="pres">
      <dgm:prSet presAssocID="{06761CE0-AAB7-4F98-84EC-CE20DCF56EF6}" presName="rootConnector" presStyleLbl="node2" presStyleIdx="1" presStyleCnt="2"/>
      <dgm:spPr/>
      <dgm:t>
        <a:bodyPr/>
        <a:lstStyle/>
        <a:p>
          <a:endParaRPr lang="ru-RU"/>
        </a:p>
      </dgm:t>
    </dgm:pt>
    <dgm:pt modelId="{8A037927-2DEF-48D3-8763-8A6FD9ADB034}" type="pres">
      <dgm:prSet presAssocID="{06761CE0-AAB7-4F98-84EC-CE20DCF56EF6}" presName="hierChild4" presStyleCnt="0"/>
      <dgm:spPr/>
    </dgm:pt>
    <dgm:pt modelId="{463ED80E-F468-40AC-805D-FCBFA9902459}" type="pres">
      <dgm:prSet presAssocID="{06761CE0-AAB7-4F98-84EC-CE20DCF56EF6}" presName="hierChild5" presStyleCnt="0"/>
      <dgm:spPr/>
    </dgm:pt>
    <dgm:pt modelId="{DBB37F87-84BA-4E1D-8D94-EA575967916C}" type="pres">
      <dgm:prSet presAssocID="{8290CAAD-9B0E-4A44-A485-02688EF2DDAF}" presName="hierChild3" presStyleCnt="0"/>
      <dgm:spPr/>
    </dgm:pt>
  </dgm:ptLst>
  <dgm:cxnLst>
    <dgm:cxn modelId="{03F009A5-1FCA-45AF-8E89-5621EE8A33E6}" type="presOf" srcId="{8290CAAD-9B0E-4A44-A485-02688EF2DDAF}" destId="{D326DFE8-19A2-4FB4-B919-BE89061EDE06}" srcOrd="1" destOrd="0" presId="urn:microsoft.com/office/officeart/2005/8/layout/orgChart1"/>
    <dgm:cxn modelId="{BA94DF42-34E4-4900-80A6-F8A291DE9625}" type="presOf" srcId="{7E272B83-6D93-4D9A-A68D-63AE0A56D45D}" destId="{B2649A03-0D07-46A9-904F-F37D22614AD4}" srcOrd="0" destOrd="0" presId="urn:microsoft.com/office/officeart/2005/8/layout/orgChart1"/>
    <dgm:cxn modelId="{0AA3C854-A467-43F0-8D67-45314165C1A5}" srcId="{8290CAAD-9B0E-4A44-A485-02688EF2DDAF}" destId="{7E272B83-6D93-4D9A-A68D-63AE0A56D45D}" srcOrd="0" destOrd="0" parTransId="{2E26752C-1EC9-4BAB-9464-D6AB99F538FB}" sibTransId="{B65D3D87-F787-4875-92BB-0D97CDA3C89E}"/>
    <dgm:cxn modelId="{E143EEA6-1F50-4FB1-BC8D-FFB8E8A77231}" type="presOf" srcId="{2E26752C-1EC9-4BAB-9464-D6AB99F538FB}" destId="{FF77E779-7F7C-431A-B63C-2CDEED5A696D}" srcOrd="0" destOrd="0" presId="urn:microsoft.com/office/officeart/2005/8/layout/orgChart1"/>
    <dgm:cxn modelId="{18EB99AE-D983-40A2-B6AE-C31EC9896E5B}" type="presOf" srcId="{68BF8D03-3E3E-4008-8E1C-D5C8406739A9}" destId="{9DC5D1C7-8F5C-4758-9169-68BBDDD37553}" srcOrd="0" destOrd="0" presId="urn:microsoft.com/office/officeart/2005/8/layout/orgChart1"/>
    <dgm:cxn modelId="{E8E8108B-8022-423F-856F-35CD773E8223}" type="presOf" srcId="{32ECFE22-50D7-4A37-8B10-97610F83B4BC}" destId="{08103109-3563-40F2-99CC-4579835676A8}" srcOrd="0" destOrd="0" presId="urn:microsoft.com/office/officeart/2005/8/layout/orgChart1"/>
    <dgm:cxn modelId="{5FA8D65A-098A-4B4C-9CF9-26F629B668B8}" type="presOf" srcId="{06761CE0-AAB7-4F98-84EC-CE20DCF56EF6}" destId="{E106BD36-077B-460E-9868-F9A4941575A3}" srcOrd="0" destOrd="0" presId="urn:microsoft.com/office/officeart/2005/8/layout/orgChart1"/>
    <dgm:cxn modelId="{C5C3CD38-E90A-4F2D-993C-A704E6964845}" type="presOf" srcId="{8290CAAD-9B0E-4A44-A485-02688EF2DDAF}" destId="{B3178B33-BCCD-493D-BE63-40A489E7FC54}" srcOrd="0" destOrd="0" presId="urn:microsoft.com/office/officeart/2005/8/layout/orgChart1"/>
    <dgm:cxn modelId="{4E825A06-E930-4665-BBE8-6CFB10828900}" type="presOf" srcId="{7E272B83-6D93-4D9A-A68D-63AE0A56D45D}" destId="{F129DC6C-2209-443D-895F-D908106F95A6}" srcOrd="1" destOrd="0" presId="urn:microsoft.com/office/officeart/2005/8/layout/orgChart1"/>
    <dgm:cxn modelId="{1CCBB860-0F9E-4AB9-A298-8630912FEF2A}" srcId="{68BF8D03-3E3E-4008-8E1C-D5C8406739A9}" destId="{8290CAAD-9B0E-4A44-A485-02688EF2DDAF}" srcOrd="0" destOrd="0" parTransId="{70EFCF84-68A1-48A9-BCE3-9456C1FD89C6}" sibTransId="{E5ADCEA0-43D3-4BB4-B350-107415B1F7B8}"/>
    <dgm:cxn modelId="{E4ABD58E-4356-447D-992E-614187E5F5AE}" srcId="{8290CAAD-9B0E-4A44-A485-02688EF2DDAF}" destId="{06761CE0-AAB7-4F98-84EC-CE20DCF56EF6}" srcOrd="1" destOrd="0" parTransId="{32ECFE22-50D7-4A37-8B10-97610F83B4BC}" sibTransId="{B8DA9F6F-25BA-492C-9551-1C9136CE7CB1}"/>
    <dgm:cxn modelId="{AA9BDAE7-C2B0-4C79-8AF9-53DD10FA3E17}" type="presOf" srcId="{06761CE0-AAB7-4F98-84EC-CE20DCF56EF6}" destId="{193DC2B9-4C97-4B14-B86A-8C02F3BA501A}" srcOrd="1" destOrd="0" presId="urn:microsoft.com/office/officeart/2005/8/layout/orgChart1"/>
    <dgm:cxn modelId="{82966AC3-B979-4A41-9FD4-E18553714184}" type="presParOf" srcId="{9DC5D1C7-8F5C-4758-9169-68BBDDD37553}" destId="{392248F3-9943-418A-87D7-3F6AD3AD1DD4}" srcOrd="0" destOrd="0" presId="urn:microsoft.com/office/officeart/2005/8/layout/orgChart1"/>
    <dgm:cxn modelId="{FE2B7DAE-1FFA-4C87-929D-7F057BE63A15}" type="presParOf" srcId="{392248F3-9943-418A-87D7-3F6AD3AD1DD4}" destId="{2626E479-C44B-4F12-85C5-4A8734400C22}" srcOrd="0" destOrd="0" presId="urn:microsoft.com/office/officeart/2005/8/layout/orgChart1"/>
    <dgm:cxn modelId="{0D88DA90-BB30-4586-9FA0-24FAF08381B6}" type="presParOf" srcId="{2626E479-C44B-4F12-85C5-4A8734400C22}" destId="{B3178B33-BCCD-493D-BE63-40A489E7FC54}" srcOrd="0" destOrd="0" presId="urn:microsoft.com/office/officeart/2005/8/layout/orgChart1"/>
    <dgm:cxn modelId="{BAF18807-821B-48E9-AE0E-3B7952782F7C}" type="presParOf" srcId="{2626E479-C44B-4F12-85C5-4A8734400C22}" destId="{D326DFE8-19A2-4FB4-B919-BE89061EDE06}" srcOrd="1" destOrd="0" presId="urn:microsoft.com/office/officeart/2005/8/layout/orgChart1"/>
    <dgm:cxn modelId="{A97A925A-5954-4493-9BCD-18CF915901CB}" type="presParOf" srcId="{392248F3-9943-418A-87D7-3F6AD3AD1DD4}" destId="{62573581-31FD-4D5D-B804-F3B8F0A77C7F}" srcOrd="1" destOrd="0" presId="urn:microsoft.com/office/officeart/2005/8/layout/orgChart1"/>
    <dgm:cxn modelId="{D3FB4FE9-216A-4F38-91B2-45931A216CFD}" type="presParOf" srcId="{62573581-31FD-4D5D-B804-F3B8F0A77C7F}" destId="{FF77E779-7F7C-431A-B63C-2CDEED5A696D}" srcOrd="0" destOrd="0" presId="urn:microsoft.com/office/officeart/2005/8/layout/orgChart1"/>
    <dgm:cxn modelId="{3306115A-49DA-4741-BD54-63256D799337}" type="presParOf" srcId="{62573581-31FD-4D5D-B804-F3B8F0A77C7F}" destId="{BA41BF97-73FD-4867-B21D-5AB6EB6EFB9F}" srcOrd="1" destOrd="0" presId="urn:microsoft.com/office/officeart/2005/8/layout/orgChart1"/>
    <dgm:cxn modelId="{A13BF2DB-6A3E-4930-B2D4-9D7AE9C620FB}" type="presParOf" srcId="{BA41BF97-73FD-4867-B21D-5AB6EB6EFB9F}" destId="{D6D11B3C-81AE-4DFB-BC72-6A7462A26E08}" srcOrd="0" destOrd="0" presId="urn:microsoft.com/office/officeart/2005/8/layout/orgChart1"/>
    <dgm:cxn modelId="{D39E0FCC-9A75-483A-8FF5-633570AF1AD7}" type="presParOf" srcId="{D6D11B3C-81AE-4DFB-BC72-6A7462A26E08}" destId="{B2649A03-0D07-46A9-904F-F37D22614AD4}" srcOrd="0" destOrd="0" presId="urn:microsoft.com/office/officeart/2005/8/layout/orgChart1"/>
    <dgm:cxn modelId="{175A8CAB-96BA-4D42-944A-2BD56A8409B5}" type="presParOf" srcId="{D6D11B3C-81AE-4DFB-BC72-6A7462A26E08}" destId="{F129DC6C-2209-443D-895F-D908106F95A6}" srcOrd="1" destOrd="0" presId="urn:microsoft.com/office/officeart/2005/8/layout/orgChart1"/>
    <dgm:cxn modelId="{95BD3C59-59BE-4BBF-82E6-DD3D436C7779}" type="presParOf" srcId="{BA41BF97-73FD-4867-B21D-5AB6EB6EFB9F}" destId="{F75CB944-85C9-49D4-A5CA-27CD741E3704}" srcOrd="1" destOrd="0" presId="urn:microsoft.com/office/officeart/2005/8/layout/orgChart1"/>
    <dgm:cxn modelId="{ABFF7B42-B5E3-4CA8-A5BB-C5B06EFC8FF6}" type="presParOf" srcId="{BA41BF97-73FD-4867-B21D-5AB6EB6EFB9F}" destId="{E8823114-62DA-4D3C-BCE7-683180A409B1}" srcOrd="2" destOrd="0" presId="urn:microsoft.com/office/officeart/2005/8/layout/orgChart1"/>
    <dgm:cxn modelId="{18FF711A-5AA0-46A4-8BFE-134D33CA1D46}" type="presParOf" srcId="{62573581-31FD-4D5D-B804-F3B8F0A77C7F}" destId="{08103109-3563-40F2-99CC-4579835676A8}" srcOrd="2" destOrd="0" presId="urn:microsoft.com/office/officeart/2005/8/layout/orgChart1"/>
    <dgm:cxn modelId="{D074CE0B-3DA1-4802-8FA3-A00EE8DA6A08}" type="presParOf" srcId="{62573581-31FD-4D5D-B804-F3B8F0A77C7F}" destId="{18DF87B4-941A-48B5-AD57-AE6A3475743B}" srcOrd="3" destOrd="0" presId="urn:microsoft.com/office/officeart/2005/8/layout/orgChart1"/>
    <dgm:cxn modelId="{20EEA307-C733-41A7-8E29-722D62F47C2B}" type="presParOf" srcId="{18DF87B4-941A-48B5-AD57-AE6A3475743B}" destId="{C9199433-284A-4C6D-90F9-D52BD0A990ED}" srcOrd="0" destOrd="0" presId="urn:microsoft.com/office/officeart/2005/8/layout/orgChart1"/>
    <dgm:cxn modelId="{DEDC5F81-AA40-412A-9BED-AEAD26BA8954}" type="presParOf" srcId="{C9199433-284A-4C6D-90F9-D52BD0A990ED}" destId="{E106BD36-077B-460E-9868-F9A4941575A3}" srcOrd="0" destOrd="0" presId="urn:microsoft.com/office/officeart/2005/8/layout/orgChart1"/>
    <dgm:cxn modelId="{50F1243A-A9BC-4C45-B3CB-5E81D2904D74}" type="presParOf" srcId="{C9199433-284A-4C6D-90F9-D52BD0A990ED}" destId="{193DC2B9-4C97-4B14-B86A-8C02F3BA501A}" srcOrd="1" destOrd="0" presId="urn:microsoft.com/office/officeart/2005/8/layout/orgChart1"/>
    <dgm:cxn modelId="{9DDAE1AE-A817-4E05-ABD7-C803A46AF50B}" type="presParOf" srcId="{18DF87B4-941A-48B5-AD57-AE6A3475743B}" destId="{8A037927-2DEF-48D3-8763-8A6FD9ADB034}" srcOrd="1" destOrd="0" presId="urn:microsoft.com/office/officeart/2005/8/layout/orgChart1"/>
    <dgm:cxn modelId="{3FA6504D-681B-4ABB-A669-128AF5E6504C}" type="presParOf" srcId="{18DF87B4-941A-48B5-AD57-AE6A3475743B}" destId="{463ED80E-F468-40AC-805D-FCBFA9902459}" srcOrd="2" destOrd="0" presId="urn:microsoft.com/office/officeart/2005/8/layout/orgChart1"/>
    <dgm:cxn modelId="{C871C7DE-9C43-444A-9022-BD122CFFB20E}" type="presParOf" srcId="{392248F3-9943-418A-87D7-3F6AD3AD1DD4}" destId="{DBB37F87-84BA-4E1D-8D94-EA575967916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103109-3563-40F2-99CC-4579835676A8}">
      <dsp:nvSpPr>
        <dsp:cNvPr id="0" name=""/>
        <dsp:cNvSpPr/>
      </dsp:nvSpPr>
      <dsp:spPr>
        <a:xfrm>
          <a:off x="4114800" y="472346"/>
          <a:ext cx="2285821" cy="1983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153"/>
              </a:lnTo>
              <a:lnTo>
                <a:pt x="2285821" y="99153"/>
              </a:lnTo>
              <a:lnTo>
                <a:pt x="2285821" y="19830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77E779-7F7C-431A-B63C-2CDEED5A696D}">
      <dsp:nvSpPr>
        <dsp:cNvPr id="0" name=""/>
        <dsp:cNvSpPr/>
      </dsp:nvSpPr>
      <dsp:spPr>
        <a:xfrm>
          <a:off x="2586691" y="472346"/>
          <a:ext cx="1528108" cy="198306"/>
        </a:xfrm>
        <a:custGeom>
          <a:avLst/>
          <a:gdLst/>
          <a:ahLst/>
          <a:cxnLst/>
          <a:rect l="0" t="0" r="0" b="0"/>
          <a:pathLst>
            <a:path>
              <a:moveTo>
                <a:pt x="1528108" y="0"/>
              </a:moveTo>
              <a:lnTo>
                <a:pt x="1528108" y="99153"/>
              </a:lnTo>
              <a:lnTo>
                <a:pt x="0" y="99153"/>
              </a:lnTo>
              <a:lnTo>
                <a:pt x="0" y="19830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178B33-BCCD-493D-BE63-40A489E7FC54}">
      <dsp:nvSpPr>
        <dsp:cNvPr id="0" name=""/>
        <dsp:cNvSpPr/>
      </dsp:nvSpPr>
      <dsp:spPr>
        <a:xfrm>
          <a:off x="1" y="189"/>
          <a:ext cx="8229596" cy="4721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Консолидированный бюджет     Бешенковичского       района</a:t>
          </a:r>
          <a:endParaRPr lang="ru-RU" sz="1600" kern="1200" dirty="0"/>
        </a:p>
      </dsp:txBody>
      <dsp:txXfrm>
        <a:off x="1" y="189"/>
        <a:ext cx="8229596" cy="472157"/>
      </dsp:txXfrm>
    </dsp:sp>
    <dsp:sp modelId="{B2649A03-0D07-46A9-904F-F37D22614AD4}">
      <dsp:nvSpPr>
        <dsp:cNvPr id="0" name=""/>
        <dsp:cNvSpPr/>
      </dsp:nvSpPr>
      <dsp:spPr>
        <a:xfrm>
          <a:off x="400022" y="670653"/>
          <a:ext cx="4373337" cy="4721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Районный бюджет (базового уровня)</a:t>
          </a:r>
          <a:endParaRPr lang="ru-RU" sz="1600" kern="1200" dirty="0"/>
        </a:p>
      </dsp:txBody>
      <dsp:txXfrm>
        <a:off x="400022" y="670653"/>
        <a:ext cx="4373337" cy="472157"/>
      </dsp:txXfrm>
    </dsp:sp>
    <dsp:sp modelId="{E106BD36-077B-460E-9868-F9A4941575A3}">
      <dsp:nvSpPr>
        <dsp:cNvPr id="0" name=""/>
        <dsp:cNvSpPr/>
      </dsp:nvSpPr>
      <dsp:spPr>
        <a:xfrm>
          <a:off x="4971666" y="670653"/>
          <a:ext cx="2857911" cy="4721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Бюджеты сельских советов (первичного уровня)</a:t>
          </a:r>
          <a:endParaRPr lang="ru-RU" sz="1600" kern="1200" dirty="0"/>
        </a:p>
      </dsp:txBody>
      <dsp:txXfrm>
        <a:off x="4971666" y="670653"/>
        <a:ext cx="2857911" cy="4721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0.48791</cdr:x>
      <cdr:y>0.55183</cdr:y>
    </cdr:from>
    <cdr:to>
      <cdr:x>0.49926</cdr:x>
      <cdr:y>0.63006</cdr:y>
    </cdr:to>
    <cdr:sp macro="" textlink="">
      <cdr:nvSpPr>
        <cdr:cNvPr id="13313" name="Text Box 102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470123" y="2384225"/>
          <a:ext cx="80619" cy="33756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27432" bIns="22860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800" b="1" i="0" u="none" strike="noStrike" baseline="0">
              <a:solidFill>
                <a:srgbClr val="000000"/>
              </a:solidFill>
              <a:latin typeface="Arial Cyr"/>
              <a:cs typeface="Arial Cyr"/>
            </a:rPr>
            <a:t> 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3249" y="0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FDB429-5B25-419E-BAFE-9C8964A35CE7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8498" y="4705350"/>
            <a:ext cx="542798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3249" y="9408981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7685CC-9B65-4675-BE60-92E363AB0C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5013" indent="-2809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347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7500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4152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87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59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131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703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703101D-8E72-4AFF-B03E-2723FB13FB19}" type="slidenum">
              <a:rPr lang="ru-RU" altLang="ru-RU" smtClean="0"/>
              <a:pPr>
                <a:spcBef>
                  <a:spcPct val="0"/>
                </a:spcBef>
              </a:pPr>
              <a:t>6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38737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909B286-3CEC-452A-B603-72561982DC49}" type="datetimeFigureOut">
              <a:rPr lang="ru-RU" altLang="ru-RU"/>
              <a:pPr/>
              <a:t>28.02.2022</a:t>
            </a:fld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B1A7FDD-D7FF-49F7-BC08-BEB6645D5D7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916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/>
          <a:lstStyle/>
          <a:p>
            <a:r>
              <a:rPr lang="ru-RU" sz="28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Структура бюджета</a:t>
            </a:r>
            <a:endParaRPr lang="ru-RU" sz="2800" b="1" i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67544" y="764704"/>
            <a:ext cx="2592288" cy="792088"/>
          </a:xfrm>
          <a:prstGeom prst="roundRect">
            <a:avLst/>
          </a:prstGeom>
          <a:solidFill>
            <a:srgbClr val="8FB0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Доходы</a:t>
            </a:r>
            <a:endParaRPr lang="ru-RU" sz="20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492971" y="774321"/>
            <a:ext cx="5184576" cy="79208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Налоговые доходы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Неналоговые доходы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Безвозмездные поступления (платежи от другого бюджета в форме межбюджетных трансфертов)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7544" y="1628800"/>
            <a:ext cx="2592288" cy="2952328"/>
          </a:xfrm>
          <a:prstGeom prst="roundRect">
            <a:avLst/>
          </a:prstGeom>
          <a:solidFill>
            <a:srgbClr val="DA54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Расходы</a:t>
            </a:r>
            <a:endParaRPr lang="ru-RU" sz="20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491880" y="1659080"/>
            <a:ext cx="5184576" cy="2952328"/>
          </a:xfrm>
          <a:prstGeom prst="roundRect">
            <a:avLst/>
          </a:prstGeom>
          <a:solidFill>
            <a:srgbClr val="FA98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Общегосударственная деятельность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Национальная оборона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Судебная власть, правоохранительная деятельность и обеспечение безопасности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Национальная экономика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Охрана окружающей среды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Жилищно-коммунальные услуги и жилищное строительство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Здравоохранение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Физическая культура, спорт, культура и средства массовой информации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Образование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Социальная политика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47106" y="4725144"/>
            <a:ext cx="2592288" cy="2016224"/>
          </a:xfrm>
          <a:prstGeom prst="roundRect">
            <a:avLst/>
          </a:prstGeom>
          <a:solidFill>
            <a:srgbClr val="FF91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Направления использования профицита (превышение доходов над расходами)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491880" y="4743262"/>
            <a:ext cx="5184576" cy="1998106"/>
          </a:xfrm>
          <a:prstGeom prst="roundRect">
            <a:avLst/>
          </a:prstGeom>
          <a:solidFill>
            <a:srgbClr val="F2D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Привлечение и погашение заимствований на внутреннем рынке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Операции по гарантиям местных исполнительных и распорядительных органов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Предоставление и возврат бюджетных кредитов, ссуд, займов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Изменение остатков бюджета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26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2"/>
          <p:cNvSpPr>
            <a:spLocks noGrp="1"/>
          </p:cNvSpPr>
          <p:nvPr>
            <p:ph type="ctrTitle"/>
          </p:nvPr>
        </p:nvSpPr>
        <p:spPr>
          <a:xfrm>
            <a:off x="928688" y="785813"/>
            <a:ext cx="7772400" cy="714375"/>
          </a:xfrm>
        </p:spPr>
        <p:txBody>
          <a:bodyPr>
            <a:normAutofit fontScale="90000"/>
          </a:bodyPr>
          <a:lstStyle/>
          <a:p>
            <a:pPr>
              <a:lnSpc>
                <a:spcPts val="2000"/>
              </a:lnSpc>
            </a:pPr>
            <a:r>
              <a:rPr lang="ru-RU" altLang="ru-RU" sz="2000" b="1" dirty="0" smtClean="0">
                <a:solidFill>
                  <a:schemeClr val="tx1"/>
                </a:solidFill>
              </a:rPr>
              <a:t>Особенности формирования проекта бюджета Бешенковичского района на 2022 год</a:t>
            </a:r>
            <a:r>
              <a:rPr lang="ru-RU" altLang="ru-RU" b="1" dirty="0" smtClean="0">
                <a:solidFill>
                  <a:schemeClr val="tx1"/>
                </a:solidFill>
              </a:rPr>
              <a:t>                                                                                         </a:t>
            </a:r>
            <a:br>
              <a:rPr lang="ru-RU" altLang="ru-RU" b="1" dirty="0" smtClean="0">
                <a:solidFill>
                  <a:schemeClr val="tx1"/>
                </a:solidFill>
              </a:rPr>
            </a:br>
            <a:endParaRPr lang="ru-RU" altLang="ru-RU" dirty="0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1357313"/>
          <a:ext cx="9144000" cy="5556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66963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i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Сбалансированность </a:t>
                      </a:r>
                      <a:r>
                        <a:rPr lang="ru-RU" sz="1600" i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бюджета в пределах имеющихся</a:t>
                      </a:r>
                      <a:r>
                        <a:rPr lang="ru-RU" sz="1600" i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доходов и источников финансирования дефицита бюджета</a:t>
                      </a:r>
                      <a:endParaRPr lang="ru-RU" sz="1600" i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i="1" dirty="0">
                        <a:solidFill>
                          <a:schemeClr val="tx1"/>
                        </a:solidFill>
                      </a:endParaRPr>
                    </a:p>
                  </a:txBody>
                  <a:tcPr marT="45734" marB="45734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045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T="45734" marB="45734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T="45734" marB="4573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573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Усиление социальной направленности расходов бюджета, в том числе реализации мер, направленных на повышение качества жизни населения</a:t>
                      </a:r>
                      <a:endParaRPr lang="ru-RU" sz="1600" dirty="0"/>
                    </a:p>
                  </a:txBody>
                  <a:tcPr marT="45734" marB="45734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278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/>
                    </a:p>
                  </a:txBody>
                  <a:tcPr marT="45734" marB="45734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1099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Повышение благосостояния работников бюджетной сферы, прежде всего, </a:t>
                      </a: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низкооплачиваемых категорий</a:t>
                      </a:r>
                      <a:endParaRPr lang="ru-RU" sz="800" dirty="0"/>
                    </a:p>
                  </a:txBody>
                  <a:tcPr marT="45734" marB="45734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6045">
                <a:tc gridSpan="2">
                  <a:txBody>
                    <a:bodyPr/>
                    <a:lstStyle/>
                    <a:p>
                      <a:endParaRPr lang="ru-RU" sz="800" dirty="0"/>
                    </a:p>
                  </a:txBody>
                  <a:tcPr marT="45734" marB="45734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8768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Рациональное использование бюджетных средств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1" dirty="0"/>
                    </a:p>
                  </a:txBody>
                  <a:tcPr marT="45734" marB="45734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335" name="Скругленный прямоугольник 6"/>
          <p:cNvSpPr>
            <a:spLocks noChangeArrowheads="1"/>
          </p:cNvSpPr>
          <p:nvPr/>
        </p:nvSpPr>
        <p:spPr bwMode="auto">
          <a:xfrm>
            <a:off x="7740650" y="0"/>
            <a:ext cx="1403350" cy="549275"/>
          </a:xfrm>
          <a:prstGeom prst="roundRect">
            <a:avLst>
              <a:gd name="adj" fmla="val 19046"/>
            </a:avLst>
          </a:prstGeom>
          <a:solidFill>
            <a:srgbClr val="F1F9F9"/>
          </a:solidFill>
          <a:ln w="25400" algn="ctr">
            <a:solidFill>
              <a:srgbClr val="89A4A7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4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0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/>
              <a:t>Слайд 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4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615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572032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Консолидированный бюджет Бешенковичского района на 2022 год утвержден по доходам в сумме    31 711,1 тыс. рублей, по расходам – 31 476,9 тыс. рублей, с превышением доходов над расходами (профицит) в сумме 234,2 тыс. рублей. </a:t>
            </a:r>
          </a:p>
          <a:p>
            <a:pPr algn="just"/>
            <a:endParaRPr lang="ru-RU" i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i="1" dirty="0" smtClean="0">
                <a:latin typeface="Arial" pitchFamily="34" charset="0"/>
                <a:cs typeface="Arial" pitchFamily="34" charset="0"/>
              </a:rPr>
              <a:t>       План по собственным доходам районного и бюджетов сельских советов определен в сумме 14 462,9 тыс.рублей или меньше чем фактические поступления за 2021 год на 2,0 процента. Налоговые доходы запланированы в сумме 12 871,0 тыс. рублей, неналоговые доходы – 1 591,8 тыс. рублей.</a:t>
            </a:r>
          </a:p>
          <a:p>
            <a:pPr algn="just"/>
            <a:r>
              <a:rPr lang="ru-RU" i="1" dirty="0" smtClean="0">
                <a:latin typeface="Arial" pitchFamily="34" charset="0"/>
                <a:cs typeface="Arial" pitchFamily="34" charset="0"/>
              </a:rPr>
              <a:t>       Безвозмездные поступления из республиканского бюджета в структуре доходов бюджета района составляют 51,9 процента или 17 248,3 тыс. рублей, в том числе дотация –17 238,3 тыс. рублей.</a:t>
            </a:r>
          </a:p>
          <a:p>
            <a:pPr algn="just"/>
            <a:endParaRPr lang="ru-RU" i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i="1" dirty="0" smtClean="0">
                <a:latin typeface="Arial" pitchFamily="34" charset="0"/>
                <a:cs typeface="Arial" pitchFamily="34" charset="0"/>
              </a:rPr>
              <a:t>       Расходы консолидированного бюджета района на 2022 год предусмотрены с ростом 1,0 процента к кассовому исполнению за 2021 год и составляют                     31 476,9 тыс. рублей. В объеме расходов бюджета района средства, предусмотренные на  текущие расходы, составляют 30 529,2 тыс. рублей или 97,0 процента всех расходов, из них расходы на выплату заработной платы с начислениями на нее, трансфертов населению, расчеты за лекарственные средства, продукты питания, коммунальные услуги – 26 225,4 тыс. рублей или 85,3 процента. Расходы капитального характера запланированы в сумме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465,9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тыс. рублей </a:t>
            </a:r>
            <a:r>
              <a:rPr lang="ru-RU" i="1" smtClean="0">
                <a:latin typeface="Arial" pitchFamily="34" charset="0"/>
                <a:cs typeface="Arial" pitchFamily="34" charset="0"/>
              </a:rPr>
              <a:t>или </a:t>
            </a:r>
            <a:r>
              <a:rPr lang="ru-RU" i="1" smtClean="0">
                <a:latin typeface="Arial" pitchFamily="34" charset="0"/>
                <a:cs typeface="Arial" pitchFamily="34" charset="0"/>
              </a:rPr>
              <a:t>1,5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процента всех расходов. Финансовый резерв – 335,2 тыс. рублей или 1,1 %.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6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595802923"/>
              </p:ext>
            </p:extLst>
          </p:nvPr>
        </p:nvGraphicFramePr>
        <p:xfrm>
          <a:off x="50800" y="50800"/>
          <a:ext cx="9042400" cy="6767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1981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3"/>
          <p:cNvGraphicFramePr>
            <a:graphicFrameLocks noChangeAspect="1"/>
          </p:cNvGraphicFramePr>
          <p:nvPr>
            <p:extLst/>
          </p:nvPr>
        </p:nvGraphicFramePr>
        <p:xfrm>
          <a:off x="107950" y="0"/>
          <a:ext cx="8858250" cy="678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Лист" r:id="rId4" imgW="7924800" imgH="5248365" progId="Excel.Sheet.8">
                  <p:embed/>
                </p:oleObj>
              </mc:Choice>
              <mc:Fallback>
                <p:oleObj name="Лист" r:id="rId4" imgW="7924800" imgH="5248365" progId="Excel.Sheet.8">
                  <p:embed/>
                  <p:pic>
                    <p:nvPicPr>
                      <p:cNvPr id="1433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" y="0"/>
                        <a:ext cx="8858250" cy="678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07950" y="6391689"/>
            <a:ext cx="2789238" cy="40005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000" b="1" dirty="0">
                <a:latin typeface="Calibri" pitchFamily="34" charset="0"/>
                <a:cs typeface="Arial" pitchFamily="34" charset="0"/>
              </a:rPr>
              <a:t>Всего </a:t>
            </a:r>
            <a:r>
              <a:rPr lang="ru-RU" sz="2000" b="1" dirty="0" smtClean="0">
                <a:latin typeface="Calibri" pitchFamily="34" charset="0"/>
                <a:cs typeface="Arial" pitchFamily="34" charset="0"/>
              </a:rPr>
              <a:t>14 462,9 </a:t>
            </a:r>
            <a:r>
              <a:rPr lang="ru-RU" sz="2000" b="1" dirty="0">
                <a:latin typeface="Calibri" pitchFamily="34" charset="0"/>
                <a:cs typeface="Arial" pitchFamily="34" charset="0"/>
              </a:rPr>
              <a:t>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2869225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6279686"/>
              </p:ext>
            </p:extLst>
          </p:nvPr>
        </p:nvGraphicFramePr>
        <p:xfrm>
          <a:off x="50800" y="50800"/>
          <a:ext cx="9042400" cy="6748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295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7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506557491"/>
              </p:ext>
            </p:extLst>
          </p:nvPr>
        </p:nvGraphicFramePr>
        <p:xfrm>
          <a:off x="0" y="78576"/>
          <a:ext cx="9042400" cy="6086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419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1063</TotalTime>
  <Words>463</Words>
  <Application>Microsoft Office PowerPoint</Application>
  <PresentationFormat>Экран (4:3)</PresentationFormat>
  <Paragraphs>93</Paragraphs>
  <Slides>8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Arial Cyr</vt:lpstr>
      <vt:lpstr>Calibri</vt:lpstr>
      <vt:lpstr>Times New Roman</vt:lpstr>
      <vt:lpstr>Тема Office</vt:lpstr>
      <vt:lpstr>Лист</vt:lpstr>
      <vt:lpstr>Презентация PowerPoint</vt:lpstr>
      <vt:lpstr>Структура бюджета</vt:lpstr>
      <vt:lpstr>Особенности формирования проекта бюджета Бешенковичского района на 2022 год                                                                                 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Umecel</dc:creator>
  <cp:lastModifiedBy>Умецкая Елена Леонидовна</cp:lastModifiedBy>
  <cp:revision>91</cp:revision>
  <cp:lastPrinted>2020-03-31T12:06:52Z</cp:lastPrinted>
  <dcterms:created xsi:type="dcterms:W3CDTF">2019-04-24T07:11:21Z</dcterms:created>
  <dcterms:modified xsi:type="dcterms:W3CDTF">2022-02-28T11:41:37Z</dcterms:modified>
</cp:coreProperties>
</file>