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sldIdLst>
    <p:sldId id="256" r:id="rId2"/>
    <p:sldId id="300" r:id="rId3"/>
    <p:sldId id="285" r:id="rId4"/>
    <p:sldId id="299" r:id="rId5"/>
    <p:sldId id="292" r:id="rId6"/>
    <p:sldId id="309" r:id="rId7"/>
    <p:sldId id="310" r:id="rId8"/>
    <p:sldId id="306" r:id="rId9"/>
  </p:sldIdLst>
  <p:sldSz cx="9144000" cy="6858000" type="screen4x3"/>
  <p:notesSz cx="6858000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мецкая Елена Леонидовна" initials="УЕЛ" lastIdx="2" clrIdx="0">
    <p:extLst>
      <p:ext uri="{19B8F6BF-5375-455C-9EA6-DF929625EA0E}">
        <p15:presenceInfo xmlns:p15="http://schemas.microsoft.com/office/powerpoint/2012/main" userId="S-1-5-21-901292189-1124696768-471799982-9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 бюджета района за 1 квартал  2026 года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доходных источников 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(6 415,7  тыс. рублей)</a:t>
            </a:r>
          </a:p>
        </c:rich>
      </c:tx>
      <c:layout>
        <c:manualLayout>
          <c:xMode val="edge"/>
          <c:yMode val="edge"/>
          <c:x val="0.21735124086943686"/>
          <c:y val="5.6588746261405929E-3"/>
        </c:manualLayout>
      </c:layout>
      <c:overlay val="0"/>
      <c:spPr>
        <a:noFill/>
        <a:ln w="27459">
          <a:noFill/>
        </a:ln>
      </c:spPr>
    </c:title>
    <c:autoTitleDeleted val="0"/>
    <c:view3D>
      <c:rotX val="3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4060324825984"/>
          <c:y val="0.29629629629629628"/>
          <c:w val="0.54060324825986084"/>
          <c:h val="0.49691358024691357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3730">
              <a:solidFill>
                <a:srgbClr val="000000"/>
              </a:solidFill>
              <a:prstDash val="solid"/>
            </a:ln>
          </c:spPr>
          <c:explosion val="23"/>
          <c:dPt>
            <c:idx val="0"/>
            <c:bubble3D val="0"/>
            <c:explosion val="16"/>
            <c:spPr>
              <a:solidFill>
                <a:srgbClr val="00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ED0-4A7A-B080-65D65CF87F7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ED0-4A7A-B080-65D65CF87F78}"/>
              </c:ext>
            </c:extLst>
          </c:dPt>
          <c:dPt>
            <c:idx val="2"/>
            <c:bubble3D val="0"/>
            <c:explosion val="25"/>
            <c:spPr>
              <a:solidFill>
                <a:srgbClr val="FF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ED0-4A7A-B080-65D65CF87F78}"/>
              </c:ext>
            </c:extLst>
          </c:dPt>
          <c:dPt>
            <c:idx val="3"/>
            <c:bubble3D val="0"/>
            <c:spPr>
              <a:solidFill>
                <a:srgbClr val="33CCCC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ED0-4A7A-B080-65D65CF87F78}"/>
              </c:ext>
            </c:extLst>
          </c:dPt>
          <c:dPt>
            <c:idx val="4"/>
            <c:bubble3D val="0"/>
            <c:explosion val="25"/>
            <c:spPr>
              <a:solidFill>
                <a:srgbClr val="FF00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ED0-4A7A-B080-65D65CF87F78}"/>
              </c:ext>
            </c:extLst>
          </c:dPt>
          <c:dPt>
            <c:idx val="5"/>
            <c:bubble3D val="0"/>
            <c:spPr>
              <a:solidFill>
                <a:srgbClr val="808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ED0-4A7A-B080-65D65CF87F78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ED0-4A7A-B080-65D65CF87F78}"/>
              </c:ext>
            </c:extLst>
          </c:dPt>
          <c:dPt>
            <c:idx val="7"/>
            <c:bubble3D val="0"/>
            <c:spPr>
              <a:solidFill>
                <a:srgbClr val="FF8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ED0-4A7A-B080-65D65CF87F78}"/>
              </c:ext>
            </c:extLst>
          </c:dPt>
          <c:dPt>
            <c:idx val="8"/>
            <c:bubble3D val="0"/>
            <c:spPr>
              <a:solidFill>
                <a:srgbClr val="000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0ED0-4A7A-B080-65D65CF87F78}"/>
              </c:ext>
            </c:extLst>
          </c:dPt>
          <c:dPt>
            <c:idx val="9"/>
            <c:bubble3D val="0"/>
            <c:spPr>
              <a:solidFill>
                <a:srgbClr val="80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ED0-4A7A-B080-65D65CF87F78}"/>
              </c:ext>
            </c:extLst>
          </c:dPt>
          <c:dLbls>
            <c:dLbl>
              <c:idx val="0"/>
              <c:layout>
                <c:manualLayout>
                  <c:x val="-7.1953852568279746E-4"/>
                  <c:y val="-0.17397386828602485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Подоходный налог с физических лиц
3 319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,7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51,7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D0-4A7A-B080-65D65CF87F78}"/>
                </c:ext>
              </c:extLst>
            </c:dLbl>
            <c:dLbl>
              <c:idx val="1"/>
              <c:layout>
                <c:manualLayout>
                  <c:x val="0.1699216372023564"/>
                  <c:y val="2.0338978858345722E-2"/>
                </c:manualLayout>
              </c:layout>
              <c:tx>
                <c:rich>
                  <a:bodyPr/>
                  <a:lstStyle/>
                  <a:p>
                    <a:fld id="{D31EF9D0-C368-46E4-934B-0B352D224DA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6690A7CA-BA50-4F7B-9A18-FAB704D867D9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
1,8 %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D0-4A7A-B080-65D65CF87F78}"/>
                </c:ext>
              </c:extLst>
            </c:dLbl>
            <c:dLbl>
              <c:idx val="2"/>
              <c:layout>
                <c:manualLayout>
                  <c:x val="0.10174266488034882"/>
                  <c:y val="7.7611903787056832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Земельный налог
64,1
1,0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94943820224719"/>
                      <c:h val="0.145310224379847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ED0-4A7A-B080-65D65CF87F78}"/>
                </c:ext>
              </c:extLst>
            </c:dLbl>
            <c:dLbl>
              <c:idx val="3"/>
              <c:layout>
                <c:manualLayout>
                  <c:x val="4.9968651079819154E-2"/>
                  <c:y val="0.14307189325862715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недвижимость
390,4
6,1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99573797313913"/>
                      <c:h val="0.143643342493809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D0-4A7A-B080-65D65CF87F78}"/>
                </c:ext>
              </c:extLst>
            </c:dLbl>
            <c:dLbl>
              <c:idx val="4"/>
              <c:layout>
                <c:manualLayout>
                  <c:x val="-3.865401689331787E-2"/>
                  <c:y val="0.2036781665791917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добавленную стоимость
1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601,5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25,0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74999999999997"/>
                      <c:h val="0.136729323308270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ED0-4A7A-B080-65D65CF87F78}"/>
                </c:ext>
              </c:extLst>
            </c:dLbl>
            <c:dLbl>
              <c:idx val="5"/>
              <c:layout>
                <c:manualLayout>
                  <c:x val="-7.0528712656727346E-2"/>
                  <c:y val="0.21763231757315241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при упрощенной системе налогообложения
116,7
1,8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D0-4A7A-B080-65D65CF87F78}"/>
                </c:ext>
              </c:extLst>
            </c:dLbl>
            <c:dLbl>
              <c:idx val="6"/>
              <c:layout>
                <c:manualLayout>
                  <c:x val="-0.13824268093687889"/>
                  <c:y val="0.10541388723931377"/>
                </c:manualLayout>
              </c:layout>
              <c:tx>
                <c:rich>
                  <a:bodyPr/>
                  <a:lstStyle/>
                  <a:p>
                    <a:fld id="{D4F2E82A-C92C-454B-A8CF-950585BACF9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29,1</a:t>
                    </a:r>
                  </a:p>
                  <a:p>
                    <a:r>
                      <a:rPr lang="ru-RU" baseline="0" dirty="0"/>
                      <a:t>0,5 %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ED0-4A7A-B080-65D65CF87F78}"/>
                </c:ext>
              </c:extLst>
            </c:dLbl>
            <c:dLbl>
              <c:idx val="7"/>
              <c:layout>
                <c:manualLayout>
                  <c:x val="-8.2955196274330553E-2"/>
                  <c:y val="-8.4004031322883282E-2"/>
                </c:manualLayout>
              </c:layout>
              <c:tx>
                <c:rich>
                  <a:bodyPr/>
                  <a:lstStyle/>
                  <a:p>
                    <a:fld id="{23AFC5A9-7DE9-4632-9601-21E5A560DA24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90,3
1,4 %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ED0-4A7A-B080-65D65CF87F78}"/>
                </c:ext>
              </c:extLst>
            </c:dLbl>
            <c:dLbl>
              <c:idx val="8"/>
              <c:layout>
                <c:manualLayout>
                  <c:x val="8.0212715521550015E-2"/>
                  <c:y val="-8.7910619730378392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Компенсации расходов государства
393,8  6,1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D0-4A7A-B080-65D65CF87F78}"/>
                </c:ext>
              </c:extLst>
            </c:dLbl>
            <c:dLbl>
              <c:idx val="9"/>
              <c:layout>
                <c:manualLayout>
                  <c:x val="0.1363643557045848"/>
                  <c:y val="-7.185008208324116E-2"/>
                </c:manualLayout>
              </c:layout>
              <c:tx>
                <c:rich>
                  <a:bodyPr/>
                  <a:lstStyle/>
                  <a:p>
                    <a:pPr>
                      <a:defRPr sz="1081" b="0" i="0" u="none" strike="noStrike" baseline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 Cyr"/>
                        <a:cs typeface="Times New Roman" panose="02020603050405020304" pitchFamily="18" charset="0"/>
                      </a:defRPr>
                    </a:pP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Прочие
295,2
4,6 %</a:t>
                    </a:r>
                    <a:endParaRPr lang="ru-RU" dirty="0"/>
                  </a:p>
                </c:rich>
              </c:tx>
              <c:spPr>
                <a:noFill/>
                <a:ln w="2745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54236440375865"/>
                      <c:h val="0.116992725212913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ED0-4A7A-B080-65D65CF87F78}"/>
                </c:ext>
              </c:extLst>
            </c:dLbl>
            <c:numFmt formatCode="\О\с\н\о\в\н\о\й" sourceLinked="0"/>
            <c:spPr>
              <a:noFill/>
              <a:ln w="27459">
                <a:noFill/>
              </a:ln>
            </c:spPr>
            <c:txPr>
              <a:bodyPr/>
              <a:lstStyle/>
              <a:p>
                <a:pPr>
                  <a:defRPr sz="1081" b="0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Лист3!$A$1:$A$10</c:f>
              <c:strCache>
                <c:ptCount val="10"/>
                <c:pt idx="0">
                  <c:v>Подоходный налог с физических лиц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 налогообложения</c:v>
                </c:pt>
                <c:pt idx="6">
                  <c:v>Единый налог с индивидуальных предпринимателей</c:v>
                </c:pt>
                <c:pt idx="7">
                  <c:v>Единый налог для производителей с/х продукции</c:v>
                </c:pt>
                <c:pt idx="8">
                  <c:v>Компенсации расходов государства</c:v>
                </c:pt>
                <c:pt idx="9">
                  <c:v>Прочие</c:v>
                </c:pt>
              </c:strCache>
            </c:strRef>
          </c:cat>
          <c:val>
            <c:numRef>
              <c:f>Лист3!$B$1:$B$10</c:f>
              <c:numCache>
                <c:formatCode>#\ ##0.0</c:formatCode>
                <c:ptCount val="10"/>
                <c:pt idx="0">
                  <c:v>3319.7</c:v>
                </c:pt>
                <c:pt idx="1">
                  <c:v>116.9</c:v>
                </c:pt>
                <c:pt idx="2">
                  <c:v>64.099999999999994</c:v>
                </c:pt>
                <c:pt idx="3">
                  <c:v>390.4</c:v>
                </c:pt>
                <c:pt idx="4">
                  <c:v>1601.5</c:v>
                </c:pt>
                <c:pt idx="5">
                  <c:v>116.7</c:v>
                </c:pt>
                <c:pt idx="6">
                  <c:v>29.1</c:v>
                </c:pt>
                <c:pt idx="7">
                  <c:v>90.3</c:v>
                </c:pt>
                <c:pt idx="8">
                  <c:v>391.8</c:v>
                </c:pt>
                <c:pt idx="9">
                  <c:v>295.2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ED0-4A7A-B080-65D65CF87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7459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2054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27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aseline="0" dirty="0">
                <a:latin typeface="Times New Roman" panose="02020603050405020304" pitchFamily="18" charset="0"/>
              </a:rPr>
              <a:t>Динамика поступления собственных доходов бюджета района
за 1 квартал 2026г – 6 415,7 тыс. рублей/ 1 квартал 2025 г  -                   6 012,8  тыс. рублей, 106,7 % </a:t>
            </a:r>
          </a:p>
        </c:rich>
      </c:tx>
      <c:layout>
        <c:manualLayout>
          <c:xMode val="edge"/>
          <c:yMode val="edge"/>
          <c:x val="0.12454289732770746"/>
          <c:y val="0"/>
        </c:manualLayout>
      </c:layout>
      <c:overlay val="0"/>
      <c:spPr>
        <a:noFill/>
        <a:ln w="3263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904908335215854E-2"/>
          <c:y val="0.13328413611409232"/>
          <c:w val="0.90952286230666313"/>
          <c:h val="0.5323392102134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1 квартал 2025 года</c:v>
                </c:pt>
              </c:strCache>
            </c:strRef>
          </c:tx>
          <c:spPr>
            <a:solidFill>
              <a:srgbClr val="00FF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086824589964229E-2"/>
                  <c:y val="-1.2091233092224622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</a:t>
                    </a:r>
                    <a:r>
                      <a:rPr lang="en-US" baseline="0" dirty="0"/>
                      <a:t> 349</a:t>
                    </a:r>
                    <a:r>
                      <a:rPr lang="en-US" dirty="0"/>
                      <a:t>,1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28270042194091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3D9-401F-B550-C36D2D027122}"/>
                </c:ext>
              </c:extLst>
            </c:dLbl>
            <c:dLbl>
              <c:idx val="1"/>
              <c:layout>
                <c:manualLayout>
                  <c:x val="-1.1571480780092387E-2"/>
                  <c:y val="-9.8401547687710991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602,6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455751575356876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D9-401F-B550-C36D2D027122}"/>
                </c:ext>
              </c:extLst>
            </c:dLbl>
            <c:dLbl>
              <c:idx val="2"/>
              <c:layout>
                <c:manualLayout>
                  <c:x val="-6.493349723689602E-3"/>
                  <c:y val="4.2896859599925565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66,9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049281814456734E-2"/>
                      <c:h val="5.84061396467832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3D9-401F-B550-C36D2D027122}"/>
                </c:ext>
              </c:extLst>
            </c:dLbl>
            <c:dLbl>
              <c:idx val="3"/>
              <c:layout>
                <c:manualLayout>
                  <c:x val="-1.4328557522309975E-2"/>
                  <c:y val="-9.3993129605508888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156,8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016933009956031E-2"/>
                      <c:h val="5.0567714886248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3D9-401F-B550-C36D2D027122}"/>
                </c:ext>
              </c:extLst>
            </c:dLbl>
            <c:dLbl>
              <c:idx val="4"/>
              <c:layout>
                <c:manualLayout>
                  <c:x val="-2.6972103170649006E-3"/>
                  <c:y val="-7.65827757106694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1 302,3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81630618957444E-2"/>
                      <c:h val="7.29309876075738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3D9-401F-B550-C36D2D027122}"/>
                </c:ext>
              </c:extLst>
            </c:dLbl>
            <c:dLbl>
              <c:idx val="5"/>
              <c:layout>
                <c:manualLayout>
                  <c:x val="-2.9009855711413485E-2"/>
                  <c:y val="1.6586623235693935E-2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233,6</a:t>
                    </a:r>
                  </a:p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15658345982481E-2"/>
                      <c:h val="5.20237523940459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D9-401F-B550-C36D2D027122}"/>
                </c:ext>
              </c:extLst>
            </c:dLbl>
            <c:dLbl>
              <c:idx val="6"/>
              <c:layout>
                <c:manualLayout>
                  <c:x val="-1.5277538987851306E-2"/>
                  <c:y val="1.2851880742699279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368,5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894570140757728E-2"/>
                      <c:h val="3.1283759894513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3D9-401F-B550-C36D2D02712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650,9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112,9 %</c:v>
                </c:pt>
                <c:pt idx="1">
                  <c:v>Налог на прибыль,  65,1 %</c:v>
                </c:pt>
                <c:pt idx="2">
                  <c:v>Земельный налог, 38,7 %</c:v>
                </c:pt>
                <c:pt idx="3">
                  <c:v>Налог на недвижимость, 107,1 %</c:v>
                </c:pt>
                <c:pt idx="4">
                  <c:v>НДС, 111,6 %</c:v>
                </c:pt>
                <c:pt idx="5">
                  <c:v>Иные налоги от выручки, 120,3 %</c:v>
                </c:pt>
                <c:pt idx="6">
                  <c:v>Компенсация расходов государства, 93,4 %</c:v>
                </c:pt>
                <c:pt idx="7">
                  <c:v>Прочие, 94,5%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2939.9</c:v>
                </c:pt>
                <c:pt idx="1">
                  <c:v>179.5</c:v>
                </c:pt>
                <c:pt idx="2">
                  <c:v>165.8</c:v>
                </c:pt>
                <c:pt idx="3">
                  <c:v>364.5</c:v>
                </c:pt>
                <c:pt idx="4">
                  <c:v>1435</c:v>
                </c:pt>
                <c:pt idx="5" formatCode="0.0">
                  <c:v>196.2</c:v>
                </c:pt>
                <c:pt idx="6">
                  <c:v>419.3</c:v>
                </c:pt>
                <c:pt idx="7">
                  <c:v>312.60000000000002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D9-401F-B550-C36D2D0271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1квартал 2026 года</c:v>
                </c:pt>
              </c:strCache>
            </c:strRef>
          </c:tx>
          <c:spPr>
            <a:solidFill>
              <a:srgbClr val="FF00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3140301238426812E-2"/>
                  <c:y val="1.457949232880150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2 939,9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31504922644162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3D9-401F-B550-C36D2D027122}"/>
                </c:ext>
              </c:extLst>
            </c:dLbl>
            <c:dLbl>
              <c:idx val="1"/>
              <c:layout>
                <c:manualLayout>
                  <c:x val="1.4926577814492177E-2"/>
                  <c:y val="1.168839145791588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179,5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932682080582964E-2"/>
                      <c:h val="7.87770101067100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03D9-401F-B550-C36D2D027122}"/>
                </c:ext>
              </c:extLst>
            </c:dLbl>
            <c:dLbl>
              <c:idx val="2"/>
              <c:layout>
                <c:manualLayout>
                  <c:x val="1.6190987762698748E-3"/>
                  <c:y val="6.5974068645888728E-3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165,8</a:t>
                    </a:r>
                  </a:p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76793248945149E-2"/>
                      <c:h val="5.982677698478017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3D9-401F-B550-C36D2D027122}"/>
                </c:ext>
              </c:extLst>
            </c:dLbl>
            <c:dLbl>
              <c:idx val="3"/>
              <c:layout>
                <c:manualLayout>
                  <c:x val="1.949901379916541E-2"/>
                  <c:y val="6.46732084878145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364,5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002556554606384E-2"/>
                      <c:h val="5.25272663377227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03D9-401F-B550-C36D2D027122}"/>
                </c:ext>
              </c:extLst>
            </c:dLbl>
            <c:dLbl>
              <c:idx val="4"/>
              <c:layout>
                <c:manualLayout>
                  <c:x val="3.1854544678928912E-2"/>
                  <c:y val="1.913281951506172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1 435,0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301039901657856E-2"/>
                      <c:h val="7.01637767875851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3D9-401F-B550-C36D2D027122}"/>
                </c:ext>
              </c:extLst>
            </c:dLbl>
            <c:dLbl>
              <c:idx val="5"/>
              <c:layout>
                <c:manualLayout>
                  <c:x val="2.1191426861297356E-3"/>
                  <c:y val="-1.3147565870617452E-4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196,2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23402770856173E-2"/>
                      <c:h val="6.29794809721684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3D9-401F-B550-C36D2D027122}"/>
                </c:ext>
              </c:extLst>
            </c:dLbl>
            <c:dLbl>
              <c:idx val="6"/>
              <c:layout>
                <c:manualLayout>
                  <c:x val="8.4727476069115901E-4"/>
                  <c:y val="-1.606149262470199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419,3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36342292656457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3D9-401F-B550-C36D2D027122}"/>
                </c:ext>
              </c:extLst>
            </c:dLbl>
            <c:dLbl>
              <c:idx val="7"/>
              <c:layout>
                <c:manualLayout>
                  <c:x val="5.4731607916098067E-3"/>
                  <c:y val="-1.935585310156357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312,6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862221336257018E-2"/>
                      <c:h val="4.396204832557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112,9 %</c:v>
                </c:pt>
                <c:pt idx="1">
                  <c:v>Налог на прибыль,  65,1 %</c:v>
                </c:pt>
                <c:pt idx="2">
                  <c:v>Земельный налог, 38,7 %</c:v>
                </c:pt>
                <c:pt idx="3">
                  <c:v>Налог на недвижимость, 107,1 %</c:v>
                </c:pt>
                <c:pt idx="4">
                  <c:v>НДС, 111,6 %</c:v>
                </c:pt>
                <c:pt idx="5">
                  <c:v>Иные налоги от выручки, 120,3 %</c:v>
                </c:pt>
                <c:pt idx="6">
                  <c:v>Компенсация расходов государства, 93,4 %</c:v>
                </c:pt>
                <c:pt idx="7">
                  <c:v>Прочие, 94,5%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3319.7</c:v>
                </c:pt>
                <c:pt idx="1">
                  <c:v>116.9</c:v>
                </c:pt>
                <c:pt idx="2">
                  <c:v>64.099999999999994</c:v>
                </c:pt>
                <c:pt idx="3">
                  <c:v>390.4</c:v>
                </c:pt>
                <c:pt idx="4">
                  <c:v>1601.5</c:v>
                </c:pt>
                <c:pt idx="5" formatCode="0.0">
                  <c:v>236</c:v>
                </c:pt>
                <c:pt idx="6">
                  <c:v>391.8</c:v>
                </c:pt>
                <c:pt idx="7">
                  <c:v>295.3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3D9-401F-B550-C36D2D02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647760"/>
        <c:axId val="1"/>
      </c:barChart>
      <c:catAx>
        <c:axId val="15264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8158">
            <a:noFill/>
          </a:ln>
        </c:spPr>
        <c:txPr>
          <a:bodyPr rot="-2700000" vert="horz"/>
          <a:lstStyle/>
          <a:p>
            <a:pPr>
              <a:defRPr sz="1028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5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2647760"/>
        <c:crosses val="autoZero"/>
        <c:crossBetween val="between"/>
      </c:valAx>
      <c:spPr>
        <a:solidFill>
          <a:srgbClr val="CCFFFF"/>
        </a:solidFill>
        <a:ln w="32634">
          <a:noFill/>
        </a:ln>
      </c:spPr>
    </c:plotArea>
    <c:legend>
      <c:legendPos val="r"/>
      <c:layout>
        <c:manualLayout>
          <c:xMode val="edge"/>
          <c:yMode val="edge"/>
          <c:x val="0.70653678827554356"/>
          <c:y val="0.15258214558623212"/>
          <c:w val="0.25173850634318762"/>
          <c:h val="0.15023472540615967"/>
        </c:manualLayout>
      </c:layout>
      <c:overlay val="0"/>
      <c:spPr>
        <a:solidFill>
          <a:srgbClr val="FFFFFF"/>
        </a:solidFill>
        <a:ln w="4079">
          <a:solidFill>
            <a:srgbClr val="000000"/>
          </a:solidFill>
          <a:prstDash val="solid"/>
        </a:ln>
      </c:spPr>
      <c:txPr>
        <a:bodyPr/>
        <a:lstStyle/>
        <a:p>
          <a:pPr>
            <a:defRPr sz="9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028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собственных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района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 1 квартал 2026 г. (план на год 30 863,1 тыс. рублей,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6 415,7 тыс. рублей, выполнение 20,8 %)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7.831460674157302E-2"/>
          <c:y val="1.1416897167393693E-2"/>
        </c:manualLayout>
      </c:layout>
      <c:overlay val="0"/>
      <c:spPr>
        <a:noFill/>
        <a:ln w="2576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606675218968416E-2"/>
          <c:y val="0.14662771981376319"/>
          <c:w val="0.94444444444444442"/>
          <c:h val="0.70389905420203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  2026</c:v>
                </c:pt>
              </c:strCache>
            </c:strRef>
          </c:tx>
          <c:spPr>
            <a:solidFill>
              <a:srgbClr val="FF00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05716737334658E-3"/>
                  <c:y val="-1.461226153274299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13 613,8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D6C-48AF-953E-B430365A1802}"/>
                </c:ext>
              </c:extLst>
            </c:dLbl>
            <c:dLbl>
              <c:idx val="1"/>
              <c:layout>
                <c:manualLayout>
                  <c:x val="1.5855746262054327E-2"/>
                  <c:y val="-1.0904596710785846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1 457,1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98650800672393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D6C-48AF-953E-B430365A1802}"/>
                </c:ext>
              </c:extLst>
            </c:dLbl>
            <c:dLbl>
              <c:idx val="2"/>
              <c:layout>
                <c:manualLayout>
                  <c:x val="9.0161216293175497E-3"/>
                  <c:y val="-7.39589568620037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404,3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728987879324066E-2"/>
                      <c:h val="3.47173326449465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D6C-48AF-953E-B430365A1802}"/>
                </c:ext>
              </c:extLst>
            </c:dLbl>
            <c:dLbl>
              <c:idx val="3"/>
              <c:layout>
                <c:manualLayout>
                  <c:x val="1.527366071354461E-3"/>
                  <c:y val="5.9135462487730651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1 617,7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728987879324077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D6C-48AF-953E-B430365A1802}"/>
                </c:ext>
              </c:extLst>
            </c:dLbl>
            <c:dLbl>
              <c:idx val="4"/>
              <c:layout>
                <c:manualLayout>
                  <c:x val="2.2240349729041719E-2"/>
                  <c:y val="9.136131000326374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5 796,9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3685304786339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D6C-48AF-953E-B430365A1802}"/>
                </c:ext>
              </c:extLst>
            </c:dLbl>
            <c:dLbl>
              <c:idx val="5"/>
              <c:layout>
                <c:manualLayout>
                  <c:x val="6.1296962486573695E-4"/>
                  <c:y val="7.422168221996922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1 581,7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0673272582498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6C-48AF-953E-B430365A1802}"/>
                </c:ext>
              </c:extLst>
            </c:dLbl>
            <c:dLbl>
              <c:idx val="6"/>
              <c:layout>
                <c:manualLayout>
                  <c:x val="-3.0599496105682307E-4"/>
                  <c:y val="-8.5639310019673849E-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2 933,5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244382022471911E-2"/>
                      <c:h val="4.97302332481666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D6C-48AF-953E-B430365A1802}"/>
                </c:ext>
              </c:extLst>
            </c:dLbl>
            <c:dLbl>
              <c:idx val="7"/>
              <c:layout>
                <c:manualLayout>
                  <c:x val="-1.0648499817548977E-2"/>
                  <c:y val="-9.9328734350683789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8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20,9 %</c:v>
                </c:pt>
                <c:pt idx="1">
                  <c:v>Налог на прибыль                5,3 %</c:v>
                </c:pt>
                <c:pt idx="2">
                  <c:v>Земельный налог    19,3 %</c:v>
                </c:pt>
                <c:pt idx="3">
                  <c:v>Налог на недвижимость   20,9 %</c:v>
                </c:pt>
                <c:pt idx="4">
                  <c:v>НДС     24,7 %</c:v>
                </c:pt>
                <c:pt idx="5">
                  <c:v>Компенсация расходов государства      26,6 %</c:v>
                </c:pt>
                <c:pt idx="6">
                  <c:v>Прочие    20 %</c:v>
                </c:pt>
              </c:strCache>
            </c:strRef>
          </c:cat>
          <c:val>
            <c:numRef>
              <c:f>Лист2!$B$2:$B$8</c:f>
              <c:numCache>
                <c:formatCode>#\ ##0.0</c:formatCode>
                <c:ptCount val="7"/>
                <c:pt idx="0">
                  <c:v>15860.1</c:v>
                </c:pt>
                <c:pt idx="1">
                  <c:v>2202.1</c:v>
                </c:pt>
                <c:pt idx="2">
                  <c:v>332.6</c:v>
                </c:pt>
                <c:pt idx="3">
                  <c:v>1865</c:v>
                </c:pt>
                <c:pt idx="4">
                  <c:v>6471.6</c:v>
                </c:pt>
                <c:pt idx="5">
                  <c:v>1472.9</c:v>
                </c:pt>
                <c:pt idx="6">
                  <c:v>2658.8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6C-48AF-953E-B430365A1802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факт 2026</c:v>
                </c:pt>
              </c:strCache>
            </c:strRef>
          </c:tx>
          <c:spPr>
            <a:solidFill>
              <a:srgbClr val="00FF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5448736841690115E-2"/>
                  <c:y val="5.332263900005315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2 939,9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33482261346539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D6C-48AF-953E-B430365A1802}"/>
                </c:ext>
              </c:extLst>
            </c:dLbl>
            <c:dLbl>
              <c:idx val="1"/>
              <c:layout>
                <c:manualLayout>
                  <c:x val="1.555321337036329E-2"/>
                  <c:y val="4.148278439954510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179,5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1662832876228E-2"/>
                      <c:h val="4.2223782946556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D6C-48AF-953E-B430365A1802}"/>
                </c:ext>
              </c:extLst>
            </c:dLbl>
            <c:dLbl>
              <c:idx val="2"/>
              <c:layout>
                <c:manualLayout>
                  <c:x val="2.3886689374502345E-2"/>
                  <c:y val="-3.70690089549882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165,8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85167654604988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9D6C-48AF-953E-B430365A1802}"/>
                </c:ext>
              </c:extLst>
            </c:dLbl>
            <c:dLbl>
              <c:idx val="3"/>
              <c:layout>
                <c:manualLayout>
                  <c:x val="2.1085182255736842E-2"/>
                  <c:y val="1.36268590203069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364,5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05392373706102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D6C-48AF-953E-B430365A1802}"/>
                </c:ext>
              </c:extLst>
            </c:dLbl>
            <c:dLbl>
              <c:idx val="4"/>
              <c:layout>
                <c:manualLayout>
                  <c:x val="1.9772073785720604E-2"/>
                  <c:y val="8.020967229763725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1 435,0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D6C-48AF-953E-B430365A1802}"/>
                </c:ext>
              </c:extLst>
            </c:dLbl>
            <c:dLbl>
              <c:idx val="5"/>
              <c:layout>
                <c:manualLayout>
                  <c:x val="1.9634955249327395E-2"/>
                  <c:y val="7.28604061618069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419,3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03145182694854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D6C-48AF-953E-B430365A1802}"/>
                </c:ext>
              </c:extLst>
            </c:dLbl>
            <c:dLbl>
              <c:idx val="6"/>
              <c:layout>
                <c:manualLayout>
                  <c:x val="1.2085731218267705E-2"/>
                  <c:y val="1.415222567439505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508,8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266853932584273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D6C-48AF-953E-B430365A1802}"/>
                </c:ext>
              </c:extLst>
            </c:dLbl>
            <c:dLbl>
              <c:idx val="7"/>
              <c:layout>
                <c:manualLayout>
                  <c:x val="1.1573640543254242E-2"/>
                  <c:y val="-4.813113279599282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tx2">
                          <a:lumMod val="75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33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20,9 %</c:v>
                </c:pt>
                <c:pt idx="1">
                  <c:v>Налог на прибыль                5,3 %</c:v>
                </c:pt>
                <c:pt idx="2">
                  <c:v>Земельный налог    19,3 %</c:v>
                </c:pt>
                <c:pt idx="3">
                  <c:v>Налог на недвижимость   20,9 %</c:v>
                </c:pt>
                <c:pt idx="4">
                  <c:v>НДС     24,7 %</c:v>
                </c:pt>
                <c:pt idx="5">
                  <c:v>Компенсация расходов государства      26,6 %</c:v>
                </c:pt>
                <c:pt idx="6">
                  <c:v>Прочие    20 %</c:v>
                </c:pt>
              </c:strCache>
            </c:strRef>
          </c:cat>
          <c:val>
            <c:numRef>
              <c:f>Лист2!$C$2:$C$8</c:f>
              <c:numCache>
                <c:formatCode>0.0</c:formatCode>
                <c:ptCount val="7"/>
                <c:pt idx="0" formatCode="#,##0">
                  <c:v>3319.7</c:v>
                </c:pt>
                <c:pt idx="1">
                  <c:v>116.9</c:v>
                </c:pt>
                <c:pt idx="2">
                  <c:v>64.099999999999994</c:v>
                </c:pt>
                <c:pt idx="3" formatCode="General">
                  <c:v>390.4</c:v>
                </c:pt>
                <c:pt idx="4">
                  <c:v>1601.5</c:v>
                </c:pt>
                <c:pt idx="5" formatCode="General">
                  <c:v>391.8</c:v>
                </c:pt>
                <c:pt idx="6">
                  <c:v>531.29999999999995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6C-48AF-953E-B430365A1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71264"/>
        <c:axId val="1"/>
      </c:barChart>
      <c:catAx>
        <c:axId val="1446712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9661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extTo"/>
        <c:crossAx val="144671264"/>
        <c:crosses val="autoZero"/>
        <c:crossBetween val="between"/>
      </c:valAx>
      <c:spPr>
        <a:solidFill>
          <a:srgbClr val="FFFF00"/>
        </a:solidFill>
        <a:ln w="2576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498910675381265"/>
          <c:y val="0.15549215406562053"/>
          <c:w val="0.22549019607843138"/>
          <c:h val="0.14550641940085593"/>
        </c:manualLayout>
      </c:layout>
      <c:overlay val="0"/>
      <c:spPr>
        <a:solidFill>
          <a:srgbClr val="FFFFFF"/>
        </a:solidFill>
        <a:ln w="3220">
          <a:solidFill>
            <a:srgbClr val="000000"/>
          </a:solidFill>
          <a:prstDash val="solid"/>
        </a:ln>
      </c:spPr>
      <c:txPr>
        <a:bodyPr/>
        <a:lstStyle/>
        <a:p>
          <a:pPr>
            <a:defRPr sz="7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81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158451523834746E-2"/>
          <c:y val="0.2059193922875025"/>
          <c:w val="0.83014792875661181"/>
          <c:h val="0.72447531798909748"/>
        </c:manualLayout>
      </c:layout>
      <c:pie3DChart>
        <c:varyColors val="1"/>
        <c:ser>
          <c:idx val="0"/>
          <c:order val="0"/>
          <c:spPr>
            <a:ln>
              <a:solidFill>
                <a:srgbClr val="3399FF"/>
              </a:solidFill>
            </a:ln>
          </c:spPr>
          <c:dPt>
            <c:idx val="0"/>
            <c:bubble3D val="0"/>
            <c:spPr>
              <a:gradFill rotWithShape="1">
                <a:gsLst>
                  <a:gs pos="0">
                    <a:srgbClr val="0070C0"/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D9-4642-9BDC-7AD4CECB2B8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D9-4642-9BDC-7AD4CECB2B8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1D9-4642-9BDC-7AD4CECB2B8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1D9-4642-9BDC-7AD4CECB2B8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1D9-4642-9BDC-7AD4CECB2B8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1D9-4642-9BDC-7AD4CECB2B80}"/>
              </c:ext>
            </c:extLst>
          </c:dPt>
          <c:dLbls>
            <c:dLbl>
              <c:idx val="0"/>
              <c:layout>
                <c:manualLayout>
                  <c:x val="-0.23156981599745621"/>
                  <c:y val="9.8873629425790151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Образование</a:t>
                    </a:r>
                  </a:p>
                  <a:p>
                    <a:r>
                      <a:rPr lang="ru-RU" baseline="0" dirty="0"/>
                      <a:t>4 745,3 тыс. рублей
30,8 %</a:t>
                    </a:r>
                  </a:p>
                  <a:p>
                    <a:endParaRPr lang="ru-RU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1551178221577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1D9-4642-9BDC-7AD4CECB2B80}"/>
                </c:ext>
              </c:extLst>
            </c:dLbl>
            <c:dLbl>
              <c:idx val="1"/>
              <c:layout>
                <c:manualLayout>
                  <c:x val="0.27160118044773085"/>
                  <c:y val="-0.18589743589743601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Здравоохранение</a:t>
                    </a:r>
                  </a:p>
                  <a:p>
                    <a:r>
                      <a:rPr lang="ru-RU" baseline="0" dirty="0"/>
                      <a:t>2 704,7тыс. рублей
17,6 %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23263602894699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1D9-4642-9BDC-7AD4CECB2B80}"/>
                </c:ext>
              </c:extLst>
            </c:dLbl>
            <c:dLbl>
              <c:idx val="2"/>
              <c:layout>
                <c:manualLayout>
                  <c:x val="-1.4450262231399577E-2"/>
                  <c:y val="0.175825121994991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информации</a:t>
                    </a:r>
                  </a:p>
                  <a:p>
                    <a:r>
                      <a:rPr lang="ru-RU" baseline="0" dirty="0"/>
                      <a:t>2,2 тыс. рублей</a:t>
                    </a:r>
                  </a:p>
                  <a:p>
                    <a:r>
                      <a:rPr lang="ru-RU" baseline="0" dirty="0"/>
                      <a:t>0,01 %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D9-4642-9BDC-7AD4CECB2B80}"/>
                </c:ext>
              </c:extLst>
            </c:dLbl>
            <c:dLbl>
              <c:idx val="3"/>
              <c:layout>
                <c:manualLayout>
                  <c:x val="-6.3767100590355855E-2"/>
                  <c:y val="3.527385846017109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 778,2 тыс. рублей</a:t>
                    </a:r>
                  </a:p>
                  <a:p>
                    <a:r>
                      <a:rPr lang="ru-RU" baseline="0" dirty="0"/>
                      <a:t>5,0 %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D9-4642-9BDC-7AD4CECB2B80}"/>
                </c:ext>
              </c:extLst>
            </c:dLbl>
            <c:dLbl>
              <c:idx val="4"/>
              <c:layout>
                <c:manualLayout>
                  <c:x val="-8.766564729867482E-2"/>
                  <c:y val="-6.7307692307692291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Физическая культура и спорт</a:t>
                    </a:r>
                  </a:p>
                  <a:p>
                    <a:r>
                      <a:rPr lang="ru-RU" baseline="0" dirty="0"/>
                      <a:t>423,3 тыс. рублей</a:t>
                    </a:r>
                  </a:p>
                  <a:p>
                    <a:r>
                      <a:rPr lang="ru-RU" baseline="0" dirty="0"/>
                      <a:t>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D9-4642-9BDC-7AD4CECB2B80}"/>
                </c:ext>
              </c:extLst>
            </c:dLbl>
            <c:dLbl>
              <c:idx val="5"/>
              <c:layout>
                <c:manualLayout>
                  <c:x val="0.11057565682357133"/>
                  <c:y val="-4.7484040234845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/>
                      <a:t>Социальная</a:t>
                    </a:r>
                    <a:r>
                      <a:rPr lang="ru-RU" baseline="0" dirty="0"/>
                      <a:t> политика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/>
                      <a:t>  2 001,2 тыс. рублей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/>
                      <a:t>13,0 %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9414854288218"/>
                      <c:h val="0.169585857981591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1D9-4642-9BDC-7AD4CECB2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'[Диаграмма в Microsoft PowerPoint]Лист1'!$A$2:$B$7</c:f>
              <c:multiLvlStrCache>
                <c:ptCount val="6"/>
                <c:lvl>
                  <c:pt idx="0">
                    <c:v>8 390,3</c:v>
                  </c:pt>
                  <c:pt idx="1">
                    <c:v>5 288,4</c:v>
                  </c:pt>
                  <c:pt idx="2">
                    <c:v>7,0</c:v>
                  </c:pt>
                  <c:pt idx="3">
                    <c:v>1 147,1</c:v>
                  </c:pt>
                  <c:pt idx="4">
                    <c:v>497,6</c:v>
                  </c:pt>
                  <c:pt idx="5">
                    <c:v>1 794,5</c:v>
                  </c:pt>
                </c:lvl>
                <c:lvl>
                  <c:pt idx="0">
                    <c:v>Образование</c:v>
                  </c:pt>
                  <c:pt idx="1">
                    <c:v>Здравоохранение</c:v>
                  </c:pt>
                  <c:pt idx="2">
                    <c:v>Средства массовой информации</c:v>
                  </c:pt>
                  <c:pt idx="3">
                    <c:v>Культура</c:v>
                  </c:pt>
                  <c:pt idx="4">
                    <c:v>Физическая культура и спорт</c:v>
                  </c:pt>
                  <c:pt idx="5">
                    <c:v>Социальная политика</c:v>
                  </c:pt>
                </c:lvl>
              </c:multiLvlStrCache>
            </c:multiLvlStrRef>
          </c:cat>
          <c:val>
            <c:numRef>
              <c:f>'[Диаграмма в Microsoft PowerPoint]Лист1'!$B$2:$B$7</c:f>
              <c:numCache>
                <c:formatCode>#\ ##0.0</c:formatCode>
                <c:ptCount val="6"/>
                <c:pt idx="0">
                  <c:v>8390.2999999999993</c:v>
                </c:pt>
                <c:pt idx="1">
                  <c:v>5288.4</c:v>
                </c:pt>
                <c:pt idx="2">
                  <c:v>7</c:v>
                </c:pt>
                <c:pt idx="3">
                  <c:v>1147.0999999999999</c:v>
                </c:pt>
                <c:pt idx="4">
                  <c:v>497.6</c:v>
                </c:pt>
                <c:pt idx="5">
                  <c:v>1794.5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D9-4642-9BDC-7AD4CECB2B8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бюджета района 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отраслям за 1 квартал 202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года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  <a:endParaRPr lang="ru-RU" sz="1248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Исполнено всего за 3 месяца 202</a:t>
            </a:r>
            <a:r>
              <a:rPr lang="en-US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года – 1</a:t>
            </a:r>
            <a:r>
              <a:rPr lang="en-US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405,0</a:t>
            </a: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тыс. рублей</a:t>
            </a:r>
          </a:p>
        </c:rich>
      </c:tx>
      <c:layout>
        <c:manualLayout>
          <c:xMode val="edge"/>
          <c:yMode val="edge"/>
          <c:x val="9.1973259311687164E-2"/>
          <c:y val="0"/>
        </c:manualLayout>
      </c:layout>
      <c:overlay val="0"/>
      <c:spPr>
        <a:noFill/>
        <a:ln w="28812">
          <a:noFill/>
        </a:ln>
      </c:spPr>
    </c:title>
    <c:autoTitleDeleted val="0"/>
    <c:view3D>
      <c:rotX val="4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651222651222652"/>
          <c:y val="0.21314102564102563"/>
          <c:w val="0.57657657657657657"/>
          <c:h val="0.54006410256410253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4406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CC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256-4D8C-9130-2440A81275C2}"/>
              </c:ext>
            </c:extLst>
          </c:dPt>
          <c:dPt>
            <c:idx val="1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56-4D8C-9130-2440A81275C2}"/>
              </c:ext>
            </c:extLst>
          </c:dPt>
          <c:dPt>
            <c:idx val="2"/>
            <c:bubble3D val="0"/>
            <c:spPr>
              <a:solidFill>
                <a:srgbClr val="800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256-4D8C-9130-2440A812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56-4D8C-9130-2440A81275C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256-4D8C-9130-2440A81275C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56-4D8C-9130-2440A81275C2}"/>
              </c:ext>
            </c:extLst>
          </c:dPt>
          <c:dPt>
            <c:idx val="6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256-4D8C-9130-2440A81275C2}"/>
              </c:ext>
            </c:extLst>
          </c:dPt>
          <c:dPt>
            <c:idx val="7"/>
            <c:bubble3D val="0"/>
            <c:spPr>
              <a:solidFill>
                <a:srgbClr val="808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0256-4D8C-9130-2440A81275C2}"/>
              </c:ext>
            </c:extLst>
          </c:dPt>
          <c:dPt>
            <c:idx val="9"/>
            <c:bubble3D val="0"/>
            <c:spPr>
              <a:solidFill>
                <a:srgbClr val="C0504D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56-4D8C-9130-2440A81275C2}"/>
              </c:ext>
            </c:extLst>
          </c:dPt>
          <c:dLbls>
            <c:dLbl>
              <c:idx val="0"/>
              <c:layout>
                <c:manualLayout>
                  <c:x val="0.2839189415176"/>
                  <c:y val="2.278263678578639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8CAF614-D019-4B5E-BB77-1144DC6DD04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1 985,4
12,9 %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2740168539325842"/>
                      <c:h val="0.10083273776562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256-4D8C-9130-2440A81275C2}"/>
                </c:ext>
              </c:extLst>
            </c:dLbl>
            <c:dLbl>
              <c:idx val="1"/>
              <c:layout>
                <c:manualLayout>
                  <c:x val="0.18921589969373381"/>
                  <c:y val="8.825666306376117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FCEBEC5-B371-4817-95EF-4024E569ABB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0,6
0,0 %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8750552950544"/>
                      <c:h val="0.184182531637203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56-4D8C-9130-2440A81275C2}"/>
                </c:ext>
              </c:extLst>
            </c:dLbl>
            <c:dLbl>
              <c:idx val="2"/>
              <c:layout>
                <c:manualLayout>
                  <c:x val="-3.38007608599492E-3"/>
                  <c:y val="8.180885040045400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609FA7E-9A5E-4602-B322-9E47E91A177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665,0
4,3 %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256-4D8C-9130-2440A81275C2}"/>
                </c:ext>
              </c:extLst>
            </c:dLbl>
            <c:dLbl>
              <c:idx val="3"/>
              <c:layout>
                <c:manualLayout>
                  <c:x val="-0.14956184648774445"/>
                  <c:y val="2.639402382394508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5E5ED2E8-48AA-4A81-91DB-50E6C4DEBAF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F5D260A5-C787-48B9-9F13-B547483F8C2C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56-4D8C-9130-2440A81275C2}"/>
                </c:ext>
              </c:extLst>
            </c:dLbl>
            <c:dLbl>
              <c:idx val="4"/>
              <c:layout>
                <c:manualLayout>
                  <c:x val="-0.10383751221632788"/>
                  <c:y val="-4.1015949929335757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35774A0C-85C0-450E-B6FD-8240C90E5081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2 099,1
13,6 %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256-4D8C-9130-2440A81275C2}"/>
                </c:ext>
              </c:extLst>
            </c:dLbl>
            <c:dLbl>
              <c:idx val="5"/>
              <c:layout>
                <c:manualLayout>
                  <c:x val="-4.0994094488189005E-2"/>
                  <c:y val="2.736541639185100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93BE82F1-1D7F-4FBD-96ED-B74923255247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/>
                      <a:t>2 704,7</a:t>
                    </a:r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/>
                      <a:t>17,6 %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300561797752809"/>
                      <c:h val="9.46130993086870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56-4D8C-9130-2440A81275C2}"/>
                </c:ext>
              </c:extLst>
            </c:dLbl>
            <c:dLbl>
              <c:idx val="6"/>
              <c:layout>
                <c:manualLayout>
                  <c:x val="0.25699272317083965"/>
                  <c:y val="3.149843156878831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EA2D22E-D68A-4751-AB5C-4A2A4657D47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1 203,7
7,8 %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5945932495797578"/>
                      <c:h val="0.13841448045280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256-4D8C-9130-2440A81275C2}"/>
                </c:ext>
              </c:extLst>
            </c:dLbl>
            <c:dLbl>
              <c:idx val="7"/>
              <c:layout>
                <c:manualLayout>
                  <c:x val="-0.15085707334336027"/>
                  <c:y val="3.669946771583396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364F65C-08D0-4506-B837-856DC1441AA1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4 745,3</a:t>
                    </a:r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/>
                      <a:t>30,8 %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446629213483147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56-4D8C-9130-2440A81275C2}"/>
                </c:ext>
              </c:extLst>
            </c:dLbl>
            <c:dLbl>
              <c:idx val="8"/>
              <c:layout>
                <c:manualLayout>
                  <c:x val="6.8215059667977362E-2"/>
                  <c:y val="-6.747506561679790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E435FFF6-41E0-4270-A024-02E4BC6CE1A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2 001,2
13,0 %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256-4D8C-9130-2440A81275C2}"/>
                </c:ext>
              </c:extLst>
            </c:dLbl>
            <c:dLbl>
              <c:idx val="9"/>
              <c:layout>
                <c:manualLayout>
                  <c:x val="0.12095664878751924"/>
                  <c:y val="-5.0919281243690689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7CCD09C-20AA-4F1A-9FCB-F816427F8A2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47CA2D67-F6E0-4392-BB09-EC71984D6566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5,9 %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56-4D8C-9130-2440A81275C2}"/>
                </c:ext>
              </c:extLst>
            </c:dLbl>
            <c:numFmt formatCode="\О\с\н\о\в\н\о\й" sourceLinked="0"/>
            <c:spPr>
              <a:noFill/>
              <a:ln w="2881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Лист2!$A$1:$A$9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ОБОРОНА И ОБЕСПЕЧЕНИЕ БЕЗОПАСНОСТИ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ЖИЛИЩНЫЕ И КОММУНАЛЬНЫЕ УСЛУГИ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Лист2!$B$1:$B$9</c:f>
              <c:numCache>
                <c:formatCode>#,##0.0</c:formatCode>
                <c:ptCount val="9"/>
                <c:pt idx="0">
                  <c:v>1678.4</c:v>
                </c:pt>
                <c:pt idx="1">
                  <c:v>0.4</c:v>
                </c:pt>
                <c:pt idx="2">
                  <c:v>1263.4000000000001</c:v>
                </c:pt>
                <c:pt idx="3">
                  <c:v>0</c:v>
                </c:pt>
                <c:pt idx="4">
                  <c:v>2480</c:v>
                </c:pt>
                <c:pt idx="5">
                  <c:v>2480.6</c:v>
                </c:pt>
                <c:pt idx="6">
                  <c:v>995.2</c:v>
                </c:pt>
                <c:pt idx="7">
                  <c:v>4232.5</c:v>
                </c:pt>
                <c:pt idx="8">
                  <c:v>1077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56-4D8C-9130-2440A81275C2}"/>
            </c:ext>
          </c:extLst>
        </c:ser>
        <c:ser>
          <c:idx val="1"/>
          <c:order val="1"/>
          <c:tx>
            <c:strRef>
              <c:f>Лист2!$B$1:$B$9</c:f>
              <c:strCache>
                <c:ptCount val="9"/>
                <c:pt idx="0">
                  <c:v>1 678,4</c:v>
                </c:pt>
                <c:pt idx="1">
                  <c:v>0,4</c:v>
                </c:pt>
                <c:pt idx="2">
                  <c:v>1 263,4</c:v>
                </c:pt>
                <c:pt idx="3">
                  <c:v>0,0</c:v>
                </c:pt>
                <c:pt idx="4">
                  <c:v>2 480,0</c:v>
                </c:pt>
                <c:pt idx="5">
                  <c:v>2 480,6</c:v>
                </c:pt>
                <c:pt idx="6">
                  <c:v>995,2</c:v>
                </c:pt>
                <c:pt idx="7">
                  <c:v>4 232,5</c:v>
                </c:pt>
                <c:pt idx="8">
                  <c:v>1 077,0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0256-4D8C-9130-2440A81275C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0256-4D8C-9130-2440A81275C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D-0256-4D8C-9130-2440A81275C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256-4D8C-9130-2440A81275C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256-4D8C-9130-2440A81275C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256-4D8C-9130-2440A81275C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256-4D8C-9130-2440A81275C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256-4D8C-9130-2440A81275C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4-0256-4D8C-9130-2440A81275C2}"/>
              </c:ext>
            </c:extLst>
          </c:dPt>
          <c:dLbls>
            <c:numFmt formatCode="0%" sourceLinked="0"/>
            <c:spPr>
              <a:noFill/>
              <a:ln w="28812">
                <a:noFill/>
              </a:ln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\О\с\н\о\в\н\о\й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15-0256-4D8C-9130-2440A812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8812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872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по бюджету района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за 1 квартал 202</a:t>
            </a:r>
            <a:r>
              <a:rPr lang="en-US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года </a:t>
            </a:r>
            <a:endParaRPr lang="ru-RU" sz="1459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Расходы бюджета за 1 квартал 202</a:t>
            </a:r>
            <a:r>
              <a:rPr lang="en-US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года – 1</a:t>
            </a:r>
            <a:r>
              <a:rPr lang="en-US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405,0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 тыс. рублей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2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5.9726068300451234E-2"/>
          <c:y val="1.7473345492830344E-2"/>
        </c:manualLayout>
      </c:layout>
      <c:overlay val="0"/>
      <c:spPr>
        <a:noFill/>
        <a:ln w="30887">
          <a:noFill/>
        </a:ln>
      </c:spPr>
    </c:title>
    <c:autoTitleDeleted val="0"/>
    <c:view3D>
      <c:rotX val="35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33812925771919"/>
          <c:y val="0.18209721666147669"/>
          <c:w val="0.54679144385026734"/>
          <c:h val="0.4853700516351118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5443">
              <a:solidFill>
                <a:srgbClr val="000000"/>
              </a:solidFill>
              <a:prstDash val="solid"/>
            </a:ln>
          </c:spPr>
          <c:explosion val="29"/>
          <c:dPt>
            <c:idx val="0"/>
            <c:bubble3D val="0"/>
            <c:spPr>
              <a:solidFill>
                <a:srgbClr val="00CC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9AA1-4CA6-B9C0-BDD7F7BBB0A2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AA1-4CA6-B9C0-BDD7F7BBB0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9AA1-4CA6-B9C0-BDD7F7BBB0A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AA1-4CA6-B9C0-BDD7F7BBB0A2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9AA1-4CA6-B9C0-BDD7F7BBB0A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AA1-4CA6-B9C0-BDD7F7BBB0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9AA1-4CA6-B9C0-BDD7F7BBB0A2}"/>
              </c:ext>
            </c:extLst>
          </c:dPt>
          <c:dPt>
            <c:idx val="7"/>
            <c:bubble3D val="0"/>
            <c:spPr>
              <a:solidFill>
                <a:srgbClr val="00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AA1-4CA6-B9C0-BDD7F7BBB0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9AA1-4CA6-B9C0-BDD7F7BBB0A2}"/>
              </c:ext>
            </c:extLst>
          </c:dPt>
          <c:dPt>
            <c:idx val="9"/>
            <c:bubble3D val="0"/>
            <c:spPr>
              <a:solidFill>
                <a:srgbClr val="FF99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9AA1-4CA6-B9C0-BDD7F7BBB0A2}"/>
              </c:ext>
            </c:extLst>
          </c:dPt>
          <c:dPt>
            <c:idx val="10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9AA1-4CA6-B9C0-BDD7F7BBB0A2}"/>
              </c:ext>
            </c:extLst>
          </c:dPt>
          <c:dLbls>
            <c:dLbl>
              <c:idx val="0"/>
              <c:layout>
                <c:manualLayout>
                  <c:x val="0.17218835707334335"/>
                  <c:y val="0.1132424336788409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F0E0F00-684C-4C0D-8289-D80A123C5A2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AC15AE4B-E0F1-441C-AE73-98E54591A685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60,3 %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878516765460494"/>
                      <c:h val="0.10841807909604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A1-4CA6-B9C0-BDD7F7BBB0A2}"/>
                </c:ext>
              </c:extLst>
            </c:dLbl>
            <c:dLbl>
              <c:idx val="1"/>
              <c:layout>
                <c:manualLayout>
                  <c:x val="2.3220936919402031E-2"/>
                  <c:y val="-7.645105802452659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05C312A-1D4A-410C-B985-9DEAB947F658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BC8B6A73-6459-4C58-B15A-BFC9DFEC1C7F}" type="VALU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11,9 %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A1-4CA6-B9C0-BDD7F7BBB0A2}"/>
                </c:ext>
              </c:extLst>
            </c:dLbl>
            <c:dLbl>
              <c:idx val="2"/>
              <c:layout>
                <c:manualLayout>
                  <c:x val="9.494802264885438E-2"/>
                  <c:y val="-3.746459658644364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4C5913E-0A98-4AE5-9FCB-24B4448A851D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285D9CD7-8001-476B-9DFB-915E076C3E87}" type="VALU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13,3 %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97191011235955"/>
                      <c:h val="8.77024482109227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A1-4CA6-B9C0-BDD7F7BBB0A2}"/>
                </c:ext>
              </c:extLst>
            </c:dLbl>
            <c:dLbl>
              <c:idx val="3"/>
              <c:layout>
                <c:manualLayout>
                  <c:x val="0.32492297398920639"/>
                  <c:y val="2.2393419042958614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AC48196-A9FF-4472-A5C6-C81E1CE6E80B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6E951C2D-5CC5-4E92-A8B3-009F6DD17B02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1,7 %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70224719101118"/>
                      <c:h val="0.196233521657250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A1-4CA6-B9C0-BDD7F7BBB0A2}"/>
                </c:ext>
              </c:extLst>
            </c:dLbl>
            <c:dLbl>
              <c:idx val="4"/>
              <c:layout>
                <c:manualLayout>
                  <c:x val="0.24105746262054323"/>
                  <c:y val="0.23823108975784793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3723F16-0EDD-4CEE-9B03-8C778557B7EF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E3CF02B8-63A8-48E4-9F6F-3E776ECF3D14}" type="VALU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5,8 %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AA1-4CA6-B9C0-BDD7F7BBB0A2}"/>
                </c:ext>
              </c:extLst>
            </c:dLbl>
            <c:dLbl>
              <c:idx val="5"/>
              <c:layout>
                <c:manualLayout>
                  <c:x val="7.0703021321772933E-2"/>
                  <c:y val="0.1771554191319303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063BF59C-59D9-4A1B-BD76-4BB93ED8095C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8E5210BA-6370-4F63-8016-921A99A29777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1,5 %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41573033707864"/>
                      <c:h val="0.100888384714622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A1-4CA6-B9C0-BDD7F7BBB0A2}"/>
                </c:ext>
              </c:extLst>
            </c:dLbl>
            <c:dLbl>
              <c:idx val="6"/>
              <c:layout>
                <c:manualLayout>
                  <c:x val="-1.0829978766699149E-2"/>
                  <c:y val="0.1681584293488737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9CBEE04-AA44-4BFE-A551-2DAD0E98CEC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BC2199A5-DBFA-4C9A-870A-9B131CB8281C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0,7 %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74438202247192"/>
                      <c:h val="7.711864406779661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AA1-4CA6-B9C0-BDD7F7BBB0A2}"/>
                </c:ext>
              </c:extLst>
            </c:dLbl>
            <c:dLbl>
              <c:idx val="7"/>
              <c:layout>
                <c:manualLayout>
                  <c:x val="-8.8901367949161397E-2"/>
                  <c:y val="0.1207243575607414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809F6CC-A10A-4A2E-8EA1-B9C06DCA998A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6C8DA4F7-61B0-4851-8656-7B22312617EC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0,9 %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A1-4CA6-B9C0-BDD7F7BBB0A2}"/>
                </c:ext>
              </c:extLst>
            </c:dLbl>
            <c:dLbl>
              <c:idx val="8"/>
              <c:layout>
                <c:manualLayout>
                  <c:x val="-0.17116251941375546"/>
                  <c:y val="6.0389420021014668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F3AAE314-70A8-4815-B3B4-0F29B98E3D4F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E03E84E7-BE85-44AB-A5D2-1C1ECCB333DB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2,2 %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AA1-4CA6-B9C0-BDD7F7BBB0A2}"/>
                </c:ext>
              </c:extLst>
            </c:dLbl>
            <c:dLbl>
              <c:idx val="9"/>
              <c:layout>
                <c:manualLayout>
                  <c:x val="-0.14407292111741846"/>
                  <c:y val="-3.0047866751417112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B629D455-59C5-4615-9E8A-030646DDB5B3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6BDC1333-6878-4C48-ABE6-D40671CADFA1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1,5 %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A1-4CA6-B9C0-BDD7F7BBB0A2}"/>
                </c:ext>
              </c:extLst>
            </c:dLbl>
            <c:dLbl>
              <c:idx val="10"/>
              <c:layout>
                <c:manualLayout>
                  <c:x val="-4.4059201085623376E-2"/>
                  <c:y val="-0.124009737662528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4B99988-89F6-4408-A34D-C4ADF7085007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517C6FBA-FD21-470C-8037-141E7318E5B6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100" baseline="0"/>
                      <a:t>
0,1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217696629213483"/>
                      <c:h val="0.13564037546154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AA1-4CA6-B9C0-BDD7F7BBB0A2}"/>
                </c:ext>
              </c:extLst>
            </c:dLbl>
            <c:numFmt formatCode="\О\с\н\о\в\н\о\й" sourceLinked="0"/>
            <c:spPr>
              <a:noFill/>
              <a:ln w="308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Лист4!$A$2:$A$13</c:f>
              <c:strCache>
                <c:ptCount val="11"/>
                <c:pt idx="0">
                  <c:v>Зарплата с начислениями</c:v>
                </c:pt>
                <c:pt idx="1">
                  <c:v>Оплата коммунальных услуг</c:v>
                </c:pt>
                <c:pt idx="2">
                  <c:v>Субсидии</c:v>
                </c:pt>
                <c:pt idx="3">
                  <c:v>Трансферты населению (адресная помощь, пособие на погребение, питание детям до двух лет жизни, пенсии и пособия)</c:v>
                </c:pt>
                <c:pt idx="4">
                  <c:v>Капитальные расходы</c:v>
                </c:pt>
                <c:pt idx="5">
                  <c:v>Продукты питания</c:v>
                </c:pt>
                <c:pt idx="6">
                  <c:v>Медикаменты</c:v>
                </c:pt>
                <c:pt idx="7">
                  <c:v>Оплата услуг связи и транспорта</c:v>
                </c:pt>
                <c:pt idx="8">
                  <c:v>Благ-ство гор. и села </c:v>
                </c:pt>
                <c:pt idx="9">
                  <c:v>Другие расходы</c:v>
                </c:pt>
                <c:pt idx="10">
                  <c:v>Текущий ремонт оборудования и зданий</c:v>
                </c:pt>
              </c:strCache>
            </c:strRef>
          </c:cat>
          <c:val>
            <c:numRef>
              <c:f>Лист4!$B$2:$B$13</c:f>
              <c:numCache>
                <c:formatCode>#\ ##0.0</c:formatCode>
                <c:ptCount val="11"/>
                <c:pt idx="0">
                  <c:v>9284.6</c:v>
                </c:pt>
                <c:pt idx="1">
                  <c:v>1837</c:v>
                </c:pt>
                <c:pt idx="2">
                  <c:v>2042.9</c:v>
                </c:pt>
                <c:pt idx="3">
                  <c:v>268.60000000000002</c:v>
                </c:pt>
                <c:pt idx="4">
                  <c:v>895.2</c:v>
                </c:pt>
                <c:pt idx="5">
                  <c:v>225.9</c:v>
                </c:pt>
                <c:pt idx="6">
                  <c:v>105.7</c:v>
                </c:pt>
                <c:pt idx="7">
                  <c:v>157.6</c:v>
                </c:pt>
                <c:pt idx="8">
                  <c:v>346.2</c:v>
                </c:pt>
                <c:pt idx="9">
                  <c:v>229.6</c:v>
                </c:pt>
                <c:pt idx="10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A1-4CA6-B9C0-BDD7F7BBB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30887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0.07369</cdr:y>
    </cdr:from>
    <cdr:to>
      <cdr:x>1</cdr:x>
      <cdr:y>0.20903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978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0.4895</cdr:x>
      <cdr:y>0.548</cdr:y>
    </cdr:from>
    <cdr:to>
      <cdr:x>0.501</cdr:x>
      <cdr:y>0.62625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329" y="2223592"/>
          <a:ext cx="78757" cy="3175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0.48791</cdr:x>
      <cdr:y>0.55183</cdr:y>
    </cdr:from>
    <cdr:to>
      <cdr:x>0.49926</cdr:x>
      <cdr:y>0.63006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70123" y="2384225"/>
          <a:ext cx="80619" cy="337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0.06311</cdr:y>
    </cdr:from>
    <cdr:to>
      <cdr:x>1</cdr:x>
      <cdr:y>0.1986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258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0.86632</cdr:x>
      <cdr:y>1.48182E-7</cdr:y>
    </cdr:from>
    <cdr:to>
      <cdr:x>1</cdr:x>
      <cdr:y>0.12713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33568" y="1"/>
          <a:ext cx="1208832" cy="85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6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0.86397</cdr:x>
      <cdr:y>0</cdr:y>
    </cdr:from>
    <cdr:to>
      <cdr:x>1</cdr:x>
      <cdr:y>0.1231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12360" y="0"/>
          <a:ext cx="1230040" cy="830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>
              <a:latin typeface="Times New Roman" panose="02020603050405020304" pitchFamily="18" charset="0"/>
              <a:cs typeface="Times New Roman" panose="02020603050405020304" pitchFamily="18" charset="0"/>
            </a:rPr>
            <a:t>Слайд 7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EB5-E170-44F9-9F03-4777D05F910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6759B-F245-4428-B959-D1D59FBF0CF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082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360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18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13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60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03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7587-1309-4A4C-BC0D-F965671CE8FF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432E9-0AE5-4A9D-8799-2A4CA36DBD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929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4F4B6-066D-4761-99CB-A7CC9FE5A55A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96399-7E33-48E6-88AF-C4390CEE953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9335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909B286-3CEC-452A-B603-72561982DC49}" type="datetimeFigureOut">
              <a:rPr lang="ru-RU" altLang="ru-RU"/>
              <a:pPr/>
              <a:t>25.05.2026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1A7FDD-D7FF-49F7-BC08-BEB6645D5D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03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6EC58-1F50-4B6F-B430-C8AC7449F50A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7A8A-36E3-4173-AA15-C3918D24C4D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842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0FF-63C2-4925-8332-D85B33896CCD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EF48-D1D8-4D3E-A449-0172E2B7900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337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3735-4933-43A8-836B-E0856396AC6F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925A-0DE3-404F-A39C-43877E5E20D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870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D2B0-5A42-464F-8EDA-60955209EFEC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A12C-C284-4EFE-9F31-8667948F89F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083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C08C-FC89-4EFC-9D2B-CE5D6CD359D2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983B0-1B3F-4E9B-8AC8-17AE6216CAE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16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74FB-6350-474A-BA60-C045DD566004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D2E4-F073-4B9D-9305-BB7D2C65784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50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7FEF2-DC8E-41A9-81E6-9FDBE4E3F43C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68EC-62B8-45F6-A342-BC81051E50A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68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282-30A1-4DDE-84AD-D274D4262450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9200-1355-4E69-8B6A-E780CB87338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0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EFB3-66F9-481D-BB75-AD4273E9766E}" type="datetimeFigureOut">
              <a:rPr lang="ru-RU" altLang="ru-RU" smtClean="0"/>
              <a:pPr/>
              <a:t>25.05.2026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552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  <p:sldLayoutId id="21474839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553" y="1628775"/>
            <a:ext cx="8604448" cy="2520950"/>
          </a:xfrm>
        </p:spPr>
        <p:txBody>
          <a:bodyPr anchor="b"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Исполнение бюджета</a:t>
            </a:r>
            <a:br>
              <a:rPr lang="en-US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ru-RU" altLang="ru-RU" b="1" dirty="0">
                <a:solidFill>
                  <a:schemeClr val="tx1"/>
                </a:solidFill>
              </a:rPr>
              <a:t>з</a:t>
            </a:r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 1 квартал 2026 года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860463"/>
              </p:ext>
            </p:extLst>
          </p:nvPr>
        </p:nvGraphicFramePr>
        <p:xfrm>
          <a:off x="467545" y="1079543"/>
          <a:ext cx="7632849" cy="57141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67245">
                  <a:extLst>
                    <a:ext uri="{9D8B030D-6E8A-4147-A177-3AD203B41FA5}">
                      <a16:colId xmlns:a16="http://schemas.microsoft.com/office/drawing/2014/main" val="2037511983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652833322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115197738"/>
                    </a:ext>
                  </a:extLst>
                </a:gridCol>
                <a:gridCol w="1828546">
                  <a:extLst>
                    <a:ext uri="{9D8B030D-6E8A-4147-A177-3AD203B41FA5}">
                      <a16:colId xmlns:a16="http://schemas.microsoft.com/office/drawing/2014/main" val="663557661"/>
                    </a:ext>
                  </a:extLst>
                </a:gridCol>
              </a:tblGrid>
              <a:tr h="641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Годовой план на 2026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Исполнено за январь-март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исполнения к году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083711"/>
                  </a:ext>
                </a:extLst>
              </a:tr>
              <a:tr h="641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всего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65 474,2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13 906,1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142715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т.ч.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69491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1) Собственные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30 863,2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6 415,7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10740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27 929,7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5 787,6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83822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неналоговые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2 933,5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628,1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876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892746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2) Безвозмездные поступления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34 611,0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7 490,4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513287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дотация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30 191,3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6 642,1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695593"/>
                  </a:ext>
                </a:extLst>
              </a:tr>
              <a:tr h="310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субвенции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500,7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628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иные межбюджетные трансферты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2 979,0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456149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65 369,4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15 405,0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644653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Профицит (+)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 (-)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-1 498,9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9621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Дотационность,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46,2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181208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7545" y="186989"/>
            <a:ext cx="7632850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и расходы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Бешенковичского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района на 1 апреля 2026 г. 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0352" y="186987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50690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68785040"/>
              </p:ext>
            </p:extLst>
          </p:nvPr>
        </p:nvGraphicFramePr>
        <p:xfrm>
          <a:off x="0" y="480937"/>
          <a:ext cx="8656914" cy="637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56376" y="76562"/>
            <a:ext cx="1112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013366305"/>
              </p:ext>
            </p:extLst>
          </p:nvPr>
        </p:nvGraphicFramePr>
        <p:xfrm>
          <a:off x="-44048" y="381516"/>
          <a:ext cx="8893219" cy="671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736367" y="18101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59763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242699494"/>
              </p:ext>
            </p:extLst>
          </p:nvPr>
        </p:nvGraphicFramePr>
        <p:xfrm>
          <a:off x="50800" y="50800"/>
          <a:ext cx="9042400" cy="676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956376" y="0"/>
            <a:ext cx="118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51937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8282882" cy="145124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отраслям социальной сферы района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1 квартал 202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(расходы социальной сферы всего за 1 квартал 202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 составили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654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рублей или 6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от всех расходов 1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405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рублей)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84368" y="213682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5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945319"/>
              </p:ext>
            </p:extLst>
          </p:nvPr>
        </p:nvGraphicFramePr>
        <p:xfrm>
          <a:off x="323528" y="2060848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87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515345"/>
              </p:ext>
            </p:extLst>
          </p:nvPr>
        </p:nvGraphicFramePr>
        <p:xfrm>
          <a:off x="0" y="119003"/>
          <a:ext cx="9042400" cy="6748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8872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849808362"/>
              </p:ext>
            </p:extLst>
          </p:nvPr>
        </p:nvGraphicFramePr>
        <p:xfrm>
          <a:off x="0" y="114300"/>
          <a:ext cx="9042400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71127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3253</TotalTime>
  <Words>641</Words>
  <Application>Microsoft Office PowerPoint</Application>
  <PresentationFormat>Экран (4:3)</PresentationFormat>
  <Paragraphs>167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Cyr</vt:lpstr>
      <vt:lpstr>Bookman Old Style</vt:lpstr>
      <vt:lpstr>Times New Roman</vt:lpstr>
      <vt:lpstr>Trebuchet MS</vt:lpstr>
      <vt:lpstr>Wingdings 3</vt:lpstr>
      <vt:lpstr>Аспект</vt:lpstr>
      <vt:lpstr>Исполнение бюджета за 1 квартал 2026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расходов по отраслям социальной сферы района  за 1 квартал 2026 года (расходы социальной сферы всего за 1 квартал 2026 года составили  10 654,9 тыс. рублей или 69,2 % от всех расходов 15 405,0 тыс. рублей)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района за 1 квартал 2012 года</dc:title>
  <dc:creator>Administrator</dc:creator>
  <cp:lastModifiedBy>F201</cp:lastModifiedBy>
  <cp:revision>352</cp:revision>
  <cp:lastPrinted>2025-04-23T10:02:39Z</cp:lastPrinted>
  <dcterms:created xsi:type="dcterms:W3CDTF">2012-04-25T09:33:38Z</dcterms:created>
  <dcterms:modified xsi:type="dcterms:W3CDTF">2026-05-25T09:40:20Z</dcterms:modified>
</cp:coreProperties>
</file>