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sldIdLst>
    <p:sldId id="256" r:id="rId2"/>
    <p:sldId id="300" r:id="rId3"/>
    <p:sldId id="285" r:id="rId4"/>
    <p:sldId id="299" r:id="rId5"/>
    <p:sldId id="292" r:id="rId6"/>
    <p:sldId id="307" r:id="rId7"/>
    <p:sldId id="309" r:id="rId8"/>
    <p:sldId id="310" r:id="rId9"/>
    <p:sldId id="306" r:id="rId10"/>
  </p:sldIdLst>
  <p:sldSz cx="9144000" cy="6858000" type="screen4x3"/>
  <p:notesSz cx="6858000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мецкая Елена Леонидовна" initials="УЕЛ" lastIdx="2" clrIdx="0">
    <p:extLst>
      <p:ext uri="{19B8F6BF-5375-455C-9EA6-DF929625EA0E}">
        <p15:presenceInfo xmlns:p15="http://schemas.microsoft.com/office/powerpoint/2012/main" userId="S-1-5-21-901292189-1124696768-471799982-9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 бюджета района                                          за 9 месяцев 2025 года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доходных источников 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(19 151,3 тыс. рублей)</a:t>
            </a:r>
          </a:p>
        </c:rich>
      </c:tx>
      <c:layout>
        <c:manualLayout>
          <c:xMode val="edge"/>
          <c:yMode val="edge"/>
          <c:x val="0.21735124086943686"/>
          <c:y val="5.6588746261405929E-3"/>
        </c:manualLayout>
      </c:layout>
      <c:overlay val="0"/>
      <c:spPr>
        <a:noFill/>
        <a:ln w="27459">
          <a:noFill/>
        </a:ln>
      </c:spPr>
    </c:title>
    <c:autoTitleDeleted val="0"/>
    <c:view3D>
      <c:rotX val="3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4060324825984"/>
          <c:y val="0.29629629629629628"/>
          <c:w val="0.54060324825986084"/>
          <c:h val="0.49691358024691357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3730">
              <a:solidFill>
                <a:srgbClr val="000000"/>
              </a:solidFill>
              <a:prstDash val="solid"/>
            </a:ln>
          </c:spPr>
          <c:explosion val="23"/>
          <c:dPt>
            <c:idx val="0"/>
            <c:bubble3D val="0"/>
            <c:explosion val="16"/>
            <c:spPr>
              <a:solidFill>
                <a:srgbClr val="00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ED0-4A7A-B080-65D65CF87F7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ED0-4A7A-B080-65D65CF87F78}"/>
              </c:ext>
            </c:extLst>
          </c:dPt>
          <c:dPt>
            <c:idx val="2"/>
            <c:bubble3D val="0"/>
            <c:explosion val="25"/>
            <c:spPr>
              <a:solidFill>
                <a:srgbClr val="FF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ED0-4A7A-B080-65D65CF87F78}"/>
              </c:ext>
            </c:extLst>
          </c:dPt>
          <c:dPt>
            <c:idx val="3"/>
            <c:bubble3D val="0"/>
            <c:spPr>
              <a:solidFill>
                <a:srgbClr val="33CCCC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ED0-4A7A-B080-65D65CF87F78}"/>
              </c:ext>
            </c:extLst>
          </c:dPt>
          <c:dPt>
            <c:idx val="4"/>
            <c:bubble3D val="0"/>
            <c:explosion val="25"/>
            <c:spPr>
              <a:solidFill>
                <a:srgbClr val="FF00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ED0-4A7A-B080-65D65CF87F78}"/>
              </c:ext>
            </c:extLst>
          </c:dPt>
          <c:dPt>
            <c:idx val="5"/>
            <c:bubble3D val="0"/>
            <c:spPr>
              <a:solidFill>
                <a:srgbClr val="808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ED0-4A7A-B080-65D65CF87F78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ED0-4A7A-B080-65D65CF87F78}"/>
              </c:ext>
            </c:extLst>
          </c:dPt>
          <c:dPt>
            <c:idx val="7"/>
            <c:bubble3D val="0"/>
            <c:spPr>
              <a:solidFill>
                <a:srgbClr val="FF8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ED0-4A7A-B080-65D65CF87F78}"/>
              </c:ext>
            </c:extLst>
          </c:dPt>
          <c:dPt>
            <c:idx val="8"/>
            <c:bubble3D val="0"/>
            <c:spPr>
              <a:solidFill>
                <a:srgbClr val="000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0ED0-4A7A-B080-65D65CF87F78}"/>
              </c:ext>
            </c:extLst>
          </c:dPt>
          <c:dPt>
            <c:idx val="9"/>
            <c:bubble3D val="0"/>
            <c:spPr>
              <a:solidFill>
                <a:srgbClr val="80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ED0-4A7A-B080-65D65CF87F78}"/>
              </c:ext>
            </c:extLst>
          </c:dPt>
          <c:dLbls>
            <c:dLbl>
              <c:idx val="0"/>
              <c:layout>
                <c:manualLayout>
                  <c:x val="-6.5876824004489362E-3"/>
                  <c:y val="-0.1859228927172274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Подоходный налог с физических лиц
9 727,5
50,8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ED0-4A7A-B080-65D65CF87F78}"/>
                </c:ext>
              </c:extLst>
            </c:dLbl>
            <c:dLbl>
              <c:idx val="1"/>
              <c:layout>
                <c:manualLayout>
                  <c:x val="0.1699216372023564"/>
                  <c:y val="2.4322011559239586E-2"/>
                </c:manualLayout>
              </c:layout>
              <c:tx>
                <c:rich>
                  <a:bodyPr/>
                  <a:lstStyle/>
                  <a:p>
                    <a:fld id="{D31EF9D0-C368-46E4-934B-0B352D224DA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822,0
4,3 %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D0-4A7A-B080-65D65CF87F78}"/>
                </c:ext>
              </c:extLst>
            </c:dLbl>
            <c:dLbl>
              <c:idx val="2"/>
              <c:layout>
                <c:manualLayout>
                  <c:x val="0.11788005517901645"/>
                  <c:y val="6.9645851936686348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Земельный налог
223,7
1,2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94943820224719"/>
                      <c:h val="0.145310224379847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ED0-4A7A-B080-65D65CF87F78}"/>
                </c:ext>
              </c:extLst>
            </c:dLbl>
            <c:dLbl>
              <c:idx val="3"/>
              <c:layout>
                <c:manualLayout>
                  <c:x val="3.96994240672831E-2"/>
                  <c:y val="0.1210824638238636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недвижимость
1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201,9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6,3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99573797313913"/>
                      <c:h val="0.143643342493809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D0-4A7A-B080-65D65CF87F78}"/>
                </c:ext>
              </c:extLst>
            </c:dLbl>
            <c:dLbl>
              <c:idx val="4"/>
              <c:layout>
                <c:manualLayout>
                  <c:x val="-5.4791407191985504E-2"/>
                  <c:y val="0.2315593400911987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добавленную стоимость
4 259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,8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22,2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74999999999997"/>
                      <c:h val="0.136729323308270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ED0-4A7A-B080-65D65CF87F78}"/>
                </c:ext>
              </c:extLst>
            </c:dLbl>
            <c:dLbl>
              <c:idx val="5"/>
              <c:layout>
                <c:manualLayout>
                  <c:x val="-7.3462783620121444E-2"/>
                  <c:y val="0.2017002184234340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при упрощенной системе налогообложения
210,5
1,1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ED0-4A7A-B080-65D65CF87F78}"/>
                </c:ext>
              </c:extLst>
            </c:dLbl>
            <c:dLbl>
              <c:idx val="6"/>
              <c:layout>
                <c:manualLayout>
                  <c:x val="-0.15878117768063771"/>
                  <c:y val="9.7447837664454556E-2"/>
                </c:manualLayout>
              </c:layout>
              <c:tx>
                <c:rich>
                  <a:bodyPr/>
                  <a:lstStyle/>
                  <a:p>
                    <a:fld id="{D4F2E82A-C92C-454B-A8CF-950585BACF9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181,9</a:t>
                    </a:r>
                  </a:p>
                  <a:p>
                    <a:r>
                      <a:rPr lang="ru-RU" baseline="0" dirty="0"/>
                      <a:t>0,9 %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ED0-4A7A-B080-65D65CF87F78}"/>
                </c:ext>
              </c:extLst>
            </c:dLbl>
            <c:dLbl>
              <c:idx val="7"/>
              <c:layout>
                <c:manualLayout>
                  <c:x val="-9.1757463284689755E-2"/>
                  <c:y val="-7.2054921680279202E-2"/>
                </c:manualLayout>
              </c:layout>
              <c:tx>
                <c:rich>
                  <a:bodyPr/>
                  <a:lstStyle/>
                  <a:p>
                    <a:fld id="{23AFC5A9-7DE9-4632-9601-21E5A560DA24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195,9
1,0 %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ED0-4A7A-B080-65D65CF87F78}"/>
                </c:ext>
              </c:extLst>
            </c:dLbl>
            <c:dLbl>
              <c:idx val="8"/>
              <c:layout>
                <c:manualLayout>
                  <c:x val="8.0212715521550015E-2"/>
                  <c:y val="-8.7910619730378392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Компенсации расходов государства
995,5
5,2</a:t>
                    </a:r>
                    <a:r>
                      <a:rPr lang="ru-RU" sz="108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ED0-4A7A-B080-65D65CF87F78}"/>
                </c:ext>
              </c:extLst>
            </c:dLbl>
            <c:dLbl>
              <c:idx val="9"/>
              <c:layout>
                <c:manualLayout>
                  <c:x val="0.14516660930636444"/>
                  <c:y val="-4.7951997434709646E-2"/>
                </c:manualLayout>
              </c:layout>
              <c:tx>
                <c:rich>
                  <a:bodyPr/>
                  <a:lstStyle/>
                  <a:p>
                    <a:pPr>
                      <a:defRPr sz="1081" b="0" i="0" u="none" strike="noStrike" baseline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 Cyr"/>
                        <a:cs typeface="Times New Roman" panose="02020603050405020304" pitchFamily="18" charset="0"/>
                      </a:defRPr>
                    </a:pP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Прочие
1332,6
7,0 %</a:t>
                    </a:r>
                    <a:endParaRPr lang="ru-RU" dirty="0"/>
                  </a:p>
                </c:rich>
              </c:tx>
              <c:spPr>
                <a:noFill/>
                <a:ln w="2745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54236440375865"/>
                      <c:h val="0.116992725212913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ED0-4A7A-B080-65D65CF87F78}"/>
                </c:ext>
              </c:extLst>
            </c:dLbl>
            <c:numFmt formatCode="\О\с\н\о\в\н\о\й" sourceLinked="0"/>
            <c:spPr>
              <a:noFill/>
              <a:ln w="27459">
                <a:noFill/>
              </a:ln>
            </c:spPr>
            <c:txPr>
              <a:bodyPr/>
              <a:lstStyle/>
              <a:p>
                <a:pPr>
                  <a:defRPr sz="1081" b="0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Лист3!$A$1:$A$10</c:f>
              <c:strCache>
                <c:ptCount val="10"/>
                <c:pt idx="0">
                  <c:v>Подоходный налог с физических лиц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 налогообложения</c:v>
                </c:pt>
                <c:pt idx="6">
                  <c:v>Единый налог с индивидуальных предпринимателей</c:v>
                </c:pt>
                <c:pt idx="7">
                  <c:v>Единый налог для производителей с/х продукции</c:v>
                </c:pt>
                <c:pt idx="8">
                  <c:v>Компенсации расходов государства</c:v>
                </c:pt>
                <c:pt idx="9">
                  <c:v>Прочие</c:v>
                </c:pt>
              </c:strCache>
            </c:strRef>
          </c:cat>
          <c:val>
            <c:numRef>
              <c:f>Лист3!$B$1:$B$10</c:f>
              <c:numCache>
                <c:formatCode>#,##0.0</c:formatCode>
                <c:ptCount val="10"/>
                <c:pt idx="0">
                  <c:v>9727.5</c:v>
                </c:pt>
                <c:pt idx="1">
                  <c:v>822</c:v>
                </c:pt>
                <c:pt idx="2">
                  <c:v>223.7</c:v>
                </c:pt>
                <c:pt idx="3">
                  <c:v>1201.9000000000001</c:v>
                </c:pt>
                <c:pt idx="4">
                  <c:v>4259.8</c:v>
                </c:pt>
                <c:pt idx="5">
                  <c:v>210.5</c:v>
                </c:pt>
                <c:pt idx="6">
                  <c:v>181.9</c:v>
                </c:pt>
                <c:pt idx="7">
                  <c:v>195.9</c:v>
                </c:pt>
                <c:pt idx="8">
                  <c:v>995.5</c:v>
                </c:pt>
                <c:pt idx="9">
                  <c:v>1332.6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ED0-4A7A-B080-65D65CF87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7459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2054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27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aseline="0" dirty="0">
                <a:latin typeface="Times New Roman" panose="02020603050405020304" pitchFamily="18" charset="0"/>
              </a:rPr>
              <a:t>Динамика поступления собственных доходов бюджета района
за 9 месяцев 2025 г. – 19 151,3 тыс. рублей/ 9 месяцев 2024 г. -                   17 368,6  тыс. рублей, 110,3 % </a:t>
            </a:r>
          </a:p>
        </c:rich>
      </c:tx>
      <c:layout>
        <c:manualLayout>
          <c:xMode val="edge"/>
          <c:yMode val="edge"/>
          <c:x val="0.12454289732770746"/>
          <c:y val="0"/>
        </c:manualLayout>
      </c:layout>
      <c:overlay val="0"/>
      <c:spPr>
        <a:noFill/>
        <a:ln w="3263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904908335215854E-2"/>
          <c:y val="0.13328413611409232"/>
          <c:w val="0.90952286230666313"/>
          <c:h val="0.5323392102134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9 месяцев 2024 года</c:v>
                </c:pt>
              </c:strCache>
            </c:strRef>
          </c:tx>
          <c:spPr>
            <a:solidFill>
              <a:srgbClr val="00FF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086824589964229E-2"/>
                  <c:y val="-1.2091233092224622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7</a:t>
                    </a:r>
                    <a:r>
                      <a:rPr lang="en-US" baseline="0" dirty="0"/>
                      <a:t> 893,5</a:t>
                    </a: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28270042194091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3D9-401F-B550-C36D2D027122}"/>
                </c:ext>
              </c:extLst>
            </c:dLbl>
            <c:dLbl>
              <c:idx val="1"/>
              <c:layout>
                <c:manualLayout>
                  <c:x val="-1.1571480780092387E-2"/>
                  <c:y val="-9.8401547687710991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</a:t>
                    </a:r>
                    <a:r>
                      <a:rPr lang="en-US" baseline="0" dirty="0"/>
                      <a:t> 107,0</a:t>
                    </a: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455751575356876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D9-401F-B550-C36D2D027122}"/>
                </c:ext>
              </c:extLst>
            </c:dLbl>
            <c:dLbl>
              <c:idx val="2"/>
              <c:layout>
                <c:manualLayout>
                  <c:x val="-6.493349723689602E-3"/>
                  <c:y val="4.2896859599925565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229,2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049281814456734E-2"/>
                      <c:h val="5.84061396467832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3D9-401F-B550-C36D2D027122}"/>
                </c:ext>
              </c:extLst>
            </c:dLbl>
            <c:dLbl>
              <c:idx val="3"/>
              <c:layout>
                <c:manualLayout>
                  <c:x val="-1.4328557522309975E-2"/>
                  <c:y val="-9.3993129605508888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882,9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016933009956031E-2"/>
                      <c:h val="5.0567714886248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3D9-401F-B550-C36D2D027122}"/>
                </c:ext>
              </c:extLst>
            </c:dLbl>
            <c:dLbl>
              <c:idx val="4"/>
              <c:layout>
                <c:manualLayout>
                  <c:x val="-2.6972103170649006E-3"/>
                  <c:y val="-7.65827757106694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</a:t>
                    </a:r>
                    <a:r>
                      <a:rPr lang="en-US" baseline="0" dirty="0"/>
                      <a:t> 873,8</a:t>
                    </a: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81630618957444E-2"/>
                      <c:h val="7.29309876075738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3D9-401F-B550-C36D2D027122}"/>
                </c:ext>
              </c:extLst>
            </c:dLbl>
            <c:dLbl>
              <c:idx val="5"/>
              <c:layout>
                <c:manualLayout>
                  <c:x val="-2.9009855711413485E-2"/>
                  <c:y val="1.6586623235693935E-2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711,6</a:t>
                    </a:r>
                  </a:p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15658345982481E-2"/>
                      <c:h val="5.20237523940459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D9-401F-B550-C36D2D027122}"/>
                </c:ext>
              </c:extLst>
            </c:dLbl>
            <c:dLbl>
              <c:idx val="6"/>
              <c:layout>
                <c:manualLayout>
                  <c:x val="-1.5277538987851306E-2"/>
                  <c:y val="1.2851880742699279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934,5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894570140757728E-2"/>
                      <c:h val="3.1283759894513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3D9-401F-B550-C36D2D027122}"/>
                </c:ext>
              </c:extLst>
            </c:dLbl>
            <c:dLbl>
              <c:idx val="7"/>
              <c:layout>
                <c:manualLayout>
                  <c:x val="-2.4276867577420608E-2"/>
                  <c:y val="9.4495566297791694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1736,1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251267285782561E-2"/>
                      <c:h val="5.44389701501155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123,3 %</c:v>
                </c:pt>
                <c:pt idx="1">
                  <c:v>Налог на прибыль,  74,3 %</c:v>
                </c:pt>
                <c:pt idx="2">
                  <c:v>Земельный налог, 97,6 %</c:v>
                </c:pt>
                <c:pt idx="3">
                  <c:v>Налог на недвижимость, 136,1 %</c:v>
                </c:pt>
                <c:pt idx="4">
                  <c:v>НДС, 110,0 %</c:v>
                </c:pt>
                <c:pt idx="5">
                  <c:v>Иные налоги от выручки, 82,7 %</c:v>
                </c:pt>
                <c:pt idx="6">
                  <c:v>Компенсация расходов государства, 106,5 %</c:v>
                </c:pt>
                <c:pt idx="7">
                  <c:v>Прочие, 76,8 %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7893.5</c:v>
                </c:pt>
                <c:pt idx="1">
                  <c:v>1107</c:v>
                </c:pt>
                <c:pt idx="2">
                  <c:v>229.2</c:v>
                </c:pt>
                <c:pt idx="3">
                  <c:v>882.9</c:v>
                </c:pt>
                <c:pt idx="4">
                  <c:v>3873.8</c:v>
                </c:pt>
                <c:pt idx="5" formatCode="0.0">
                  <c:v>711.6</c:v>
                </c:pt>
                <c:pt idx="6">
                  <c:v>934.5</c:v>
                </c:pt>
                <c:pt idx="7">
                  <c:v>1736.1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D9-401F-B550-C36D2D0271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9 месяцев 2025 года</c:v>
                </c:pt>
              </c:strCache>
            </c:strRef>
          </c:tx>
          <c:spPr>
            <a:solidFill>
              <a:srgbClr val="FF00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3140301238426812E-2"/>
                  <c:y val="1.457949232880150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9 727,5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31504922644162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3D9-401F-B550-C36D2D027122}"/>
                </c:ext>
              </c:extLst>
            </c:dLbl>
            <c:dLbl>
              <c:idx val="1"/>
              <c:layout>
                <c:manualLayout>
                  <c:x val="1.4926577814492177E-2"/>
                  <c:y val="1.168839145791588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822,0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932682080582964E-2"/>
                      <c:h val="7.87770101067100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03D9-401F-B550-C36D2D027122}"/>
                </c:ext>
              </c:extLst>
            </c:dLbl>
            <c:dLbl>
              <c:idx val="2"/>
              <c:layout>
                <c:manualLayout>
                  <c:x val="2.4467912012512059E-2"/>
                  <c:y val="2.3606554986300307E-2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223,7</a:t>
                    </a:r>
                  </a:p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037835568875559E-2"/>
                      <c:h val="7.116617350397891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3D9-401F-B550-C36D2D027122}"/>
                </c:ext>
              </c:extLst>
            </c:dLbl>
            <c:dLbl>
              <c:idx val="3"/>
              <c:layout>
                <c:manualLayout>
                  <c:x val="3.1637475699181586E-2"/>
                  <c:y val="6.46735382217355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201,9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79480354638735E-2"/>
                      <c:h val="5.25273322845069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03D9-401F-B550-C36D2D027122}"/>
                </c:ext>
              </c:extLst>
            </c:dLbl>
            <c:dLbl>
              <c:idx val="4"/>
              <c:layout>
                <c:manualLayout>
                  <c:x val="3.1854544678928912E-2"/>
                  <c:y val="1.913281951506172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4 259,8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301039901657856E-2"/>
                      <c:h val="7.01637767875851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3D9-401F-B550-C36D2D027122}"/>
                </c:ext>
              </c:extLst>
            </c:dLbl>
            <c:dLbl>
              <c:idx val="5"/>
              <c:layout>
                <c:manualLayout>
                  <c:x val="2.1191426861297356E-3"/>
                  <c:y val="-1.3147565870617452E-4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588,3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23402770856173E-2"/>
                      <c:h val="6.29794809721684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3D9-401F-B550-C36D2D027122}"/>
                </c:ext>
              </c:extLst>
            </c:dLbl>
            <c:dLbl>
              <c:idx val="6"/>
              <c:layout>
                <c:manualLayout>
                  <c:x val="8.4727476069115901E-4"/>
                  <c:y val="-1.606149262470199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995,5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36342292656457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3D9-401F-B550-C36D2D027122}"/>
                </c:ext>
              </c:extLst>
            </c:dLbl>
            <c:dLbl>
              <c:idx val="7"/>
              <c:layout>
                <c:manualLayout>
                  <c:x val="5.4731607916098067E-3"/>
                  <c:y val="-1.935585310156357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332,6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862221336257018E-2"/>
                      <c:h val="4.396204832557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123,3 %</c:v>
                </c:pt>
                <c:pt idx="1">
                  <c:v>Налог на прибыль,  74,3 %</c:v>
                </c:pt>
                <c:pt idx="2">
                  <c:v>Земельный налог, 97,6 %</c:v>
                </c:pt>
                <c:pt idx="3">
                  <c:v>Налог на недвижимость, 136,1 %</c:v>
                </c:pt>
                <c:pt idx="4">
                  <c:v>НДС, 110,0 %</c:v>
                </c:pt>
                <c:pt idx="5">
                  <c:v>Иные налоги от выручки, 82,7 %</c:v>
                </c:pt>
                <c:pt idx="6">
                  <c:v>Компенсация расходов государства, 106,5 %</c:v>
                </c:pt>
                <c:pt idx="7">
                  <c:v>Прочие, 76,8 %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9727.5</c:v>
                </c:pt>
                <c:pt idx="1">
                  <c:v>822</c:v>
                </c:pt>
                <c:pt idx="2">
                  <c:v>223.7</c:v>
                </c:pt>
                <c:pt idx="3">
                  <c:v>1201.9000000000001</c:v>
                </c:pt>
                <c:pt idx="4">
                  <c:v>4259.8</c:v>
                </c:pt>
                <c:pt idx="5" formatCode="0.0">
                  <c:v>588.29999999999995</c:v>
                </c:pt>
                <c:pt idx="6">
                  <c:v>995.5</c:v>
                </c:pt>
                <c:pt idx="7" formatCode="0.0">
                  <c:v>1332.5999999999985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3D9-401F-B550-C36D2D02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647760"/>
        <c:axId val="1"/>
      </c:barChart>
      <c:catAx>
        <c:axId val="15264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8158">
            <a:noFill/>
          </a:ln>
        </c:spPr>
        <c:txPr>
          <a:bodyPr rot="-2700000" vert="horz"/>
          <a:lstStyle/>
          <a:p>
            <a:pPr>
              <a:defRPr sz="1028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5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2647760"/>
        <c:crosses val="autoZero"/>
        <c:crossBetween val="between"/>
      </c:valAx>
      <c:spPr>
        <a:solidFill>
          <a:srgbClr val="CCFFFF"/>
        </a:solidFill>
        <a:ln w="32634">
          <a:noFill/>
        </a:ln>
      </c:spPr>
    </c:plotArea>
    <c:legend>
      <c:legendPos val="r"/>
      <c:layout>
        <c:manualLayout>
          <c:xMode val="edge"/>
          <c:yMode val="edge"/>
          <c:x val="0.70653678827554356"/>
          <c:y val="0.15258214558623212"/>
          <c:w val="0.25173850634318762"/>
          <c:h val="0.15023472540615967"/>
        </c:manualLayout>
      </c:layout>
      <c:overlay val="0"/>
      <c:spPr>
        <a:solidFill>
          <a:srgbClr val="FFFFFF"/>
        </a:solidFill>
        <a:ln w="4079">
          <a:solidFill>
            <a:srgbClr val="000000"/>
          </a:solidFill>
          <a:prstDash val="solid"/>
        </a:ln>
      </c:spPr>
      <c:txPr>
        <a:bodyPr/>
        <a:lstStyle/>
        <a:p>
          <a:pPr>
            <a:defRPr sz="9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028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собственных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района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 9 месяцев 2025 г. (план на год 26 965,7 тыс. рублей,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19 151,3 тыс. рублей, выполнение 71,0 %)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7.831460674157302E-2"/>
          <c:y val="1.1416897167393693E-2"/>
        </c:manualLayout>
      </c:layout>
      <c:overlay val="0"/>
      <c:spPr>
        <a:noFill/>
        <a:ln w="2576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606675218968416E-2"/>
          <c:y val="0.14662771981376319"/>
          <c:w val="0.94444444444444442"/>
          <c:h val="0.70389905420203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  2025</c:v>
                </c:pt>
              </c:strCache>
            </c:strRef>
          </c:tx>
          <c:spPr>
            <a:solidFill>
              <a:srgbClr val="FF00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05716737334658E-3"/>
                  <c:y val="-1.461226153274299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12 898,8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D6C-48AF-953E-B430365A1802}"/>
                </c:ext>
              </c:extLst>
            </c:dLbl>
            <c:dLbl>
              <c:idx val="1"/>
              <c:layout>
                <c:manualLayout>
                  <c:x val="1.5855746262054327E-2"/>
                  <c:y val="-1.0904596710785846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1 457,1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98650800672393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D6C-48AF-953E-B430365A1802}"/>
                </c:ext>
              </c:extLst>
            </c:dLbl>
            <c:dLbl>
              <c:idx val="2"/>
              <c:layout>
                <c:manualLayout>
                  <c:x val="9.0161216293175497E-3"/>
                  <c:y val="-7.39589568620037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404,3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728987879324066E-2"/>
                      <c:h val="3.47173326449465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D6C-48AF-953E-B430365A1802}"/>
                </c:ext>
              </c:extLst>
            </c:dLbl>
            <c:dLbl>
              <c:idx val="3"/>
              <c:layout>
                <c:manualLayout>
                  <c:x val="1.527366071354461E-3"/>
                  <c:y val="5.9135462487730651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1 617,7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728987879324077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D6C-48AF-953E-B430365A1802}"/>
                </c:ext>
              </c:extLst>
            </c:dLbl>
            <c:dLbl>
              <c:idx val="4"/>
              <c:layout>
                <c:manualLayout>
                  <c:x val="2.2240349729041719E-2"/>
                  <c:y val="9.136131000326374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5 796,9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3685304786339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D6C-48AF-953E-B430365A1802}"/>
                </c:ext>
              </c:extLst>
            </c:dLbl>
            <c:dLbl>
              <c:idx val="5"/>
              <c:layout>
                <c:manualLayout>
                  <c:x val="6.1296962486573695E-4"/>
                  <c:y val="7.422168221996922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1 581,7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0673272582498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6C-48AF-953E-B430365A1802}"/>
                </c:ext>
              </c:extLst>
            </c:dLbl>
            <c:dLbl>
              <c:idx val="6"/>
              <c:layout>
                <c:manualLayout>
                  <c:x val="-3.0599496105682307E-4"/>
                  <c:y val="-8.5639310019673849E-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3 209,2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244382022471911E-2"/>
                      <c:h val="4.97302332481666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D6C-48AF-953E-B430365A1802}"/>
                </c:ext>
              </c:extLst>
            </c:dLbl>
            <c:dLbl>
              <c:idx val="7"/>
              <c:layout>
                <c:manualLayout>
                  <c:x val="-1.0648499817548977E-2"/>
                  <c:y val="-9.9328734350683789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8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75,4 %</c:v>
                </c:pt>
                <c:pt idx="1">
                  <c:v>Налог на прибыль                56,4 %</c:v>
                </c:pt>
                <c:pt idx="2">
                  <c:v>Земельный налог    55,3 %</c:v>
                </c:pt>
                <c:pt idx="3">
                  <c:v>Налог на недвижимость   74,3 %</c:v>
                </c:pt>
                <c:pt idx="4">
                  <c:v>НДС     73,5 %</c:v>
                </c:pt>
                <c:pt idx="5">
                  <c:v>Компенсация расходов государства      62,9 %</c:v>
                </c:pt>
                <c:pt idx="6">
                  <c:v>Прочие    59,9 %</c:v>
                </c:pt>
              </c:strCache>
            </c:strRef>
          </c:cat>
          <c:val>
            <c:numRef>
              <c:f>Лист2!$B$2:$B$8</c:f>
              <c:numCache>
                <c:formatCode>#,##0.0</c:formatCode>
                <c:ptCount val="7"/>
                <c:pt idx="0">
                  <c:v>12898.8</c:v>
                </c:pt>
                <c:pt idx="1">
                  <c:v>1457.1</c:v>
                </c:pt>
                <c:pt idx="2">
                  <c:v>404.3</c:v>
                </c:pt>
                <c:pt idx="3">
                  <c:v>1617.7</c:v>
                </c:pt>
                <c:pt idx="4">
                  <c:v>5796.9</c:v>
                </c:pt>
                <c:pt idx="5">
                  <c:v>1581.7</c:v>
                </c:pt>
                <c:pt idx="6">
                  <c:v>3209.2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6C-48AF-953E-B430365A1802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факт 2025</c:v>
                </c:pt>
              </c:strCache>
            </c:strRef>
          </c:tx>
          <c:spPr>
            <a:solidFill>
              <a:srgbClr val="00FF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5448736841690115E-2"/>
                  <c:y val="5.332263900005315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9 727,5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33482261346539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D6C-48AF-953E-B430365A1802}"/>
                </c:ext>
              </c:extLst>
            </c:dLbl>
            <c:dLbl>
              <c:idx val="1"/>
              <c:layout>
                <c:manualLayout>
                  <c:x val="1.555321337036329E-2"/>
                  <c:y val="4.148278439954510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822,0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1662832876228E-2"/>
                      <c:h val="4.2223782946556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D6C-48AF-953E-B430365A1802}"/>
                </c:ext>
              </c:extLst>
            </c:dLbl>
            <c:dLbl>
              <c:idx val="2"/>
              <c:layout>
                <c:manualLayout>
                  <c:x val="2.3886689374502345E-2"/>
                  <c:y val="-3.70690089549882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223,7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85167654604988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9D6C-48AF-953E-B430365A1802}"/>
                </c:ext>
              </c:extLst>
            </c:dLbl>
            <c:dLbl>
              <c:idx val="3"/>
              <c:layout>
                <c:manualLayout>
                  <c:x val="2.1085182255736842E-2"/>
                  <c:y val="1.36268590203069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1 201,9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05392373706102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D6C-48AF-953E-B430365A1802}"/>
                </c:ext>
              </c:extLst>
            </c:dLbl>
            <c:dLbl>
              <c:idx val="4"/>
              <c:layout>
                <c:manualLayout>
                  <c:x val="1.9772073785720604E-2"/>
                  <c:y val="8.020967229763725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4 259,8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D6C-48AF-953E-B430365A1802}"/>
                </c:ext>
              </c:extLst>
            </c:dLbl>
            <c:dLbl>
              <c:idx val="5"/>
              <c:layout>
                <c:manualLayout>
                  <c:x val="1.9634955249327395E-2"/>
                  <c:y val="7.28604061618069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995,5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03145182694854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D6C-48AF-953E-B430365A1802}"/>
                </c:ext>
              </c:extLst>
            </c:dLbl>
            <c:dLbl>
              <c:idx val="6"/>
              <c:layout>
                <c:manualLayout>
                  <c:x val="1.2085729452357781E-2"/>
                  <c:y val="4.7691079426075726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1 920,9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266853932584273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D6C-48AF-953E-B430365A1802}"/>
                </c:ext>
              </c:extLst>
            </c:dLbl>
            <c:dLbl>
              <c:idx val="7"/>
              <c:layout>
                <c:manualLayout>
                  <c:x val="1.1573640543254242E-2"/>
                  <c:y val="-4.813113279599282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tx2">
                          <a:lumMod val="75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33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75,4 %</c:v>
                </c:pt>
                <c:pt idx="1">
                  <c:v>Налог на прибыль                56,4 %</c:v>
                </c:pt>
                <c:pt idx="2">
                  <c:v>Земельный налог    55,3 %</c:v>
                </c:pt>
                <c:pt idx="3">
                  <c:v>Налог на недвижимость   74,3 %</c:v>
                </c:pt>
                <c:pt idx="4">
                  <c:v>НДС     73,5 %</c:v>
                </c:pt>
                <c:pt idx="5">
                  <c:v>Компенсация расходов государства      62,9 %</c:v>
                </c:pt>
                <c:pt idx="6">
                  <c:v>Прочие    59,9 %</c:v>
                </c:pt>
              </c:strCache>
            </c:strRef>
          </c:cat>
          <c:val>
            <c:numRef>
              <c:f>Лист2!$C$2:$C$8</c:f>
              <c:numCache>
                <c:formatCode>0.0</c:formatCode>
                <c:ptCount val="7"/>
                <c:pt idx="0" formatCode="#,##0.0">
                  <c:v>9727.5</c:v>
                </c:pt>
                <c:pt idx="1">
                  <c:v>822</c:v>
                </c:pt>
                <c:pt idx="2">
                  <c:v>223.7</c:v>
                </c:pt>
                <c:pt idx="3" formatCode="General">
                  <c:v>1201.9000000000001</c:v>
                </c:pt>
                <c:pt idx="4">
                  <c:v>4259.8</c:v>
                </c:pt>
                <c:pt idx="5" formatCode="General">
                  <c:v>995.5</c:v>
                </c:pt>
                <c:pt idx="6">
                  <c:v>1920.9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6C-48AF-953E-B430365A1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71264"/>
        <c:axId val="1"/>
      </c:barChart>
      <c:catAx>
        <c:axId val="1446712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9661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44671264"/>
        <c:crosses val="autoZero"/>
        <c:crossBetween val="between"/>
      </c:valAx>
      <c:spPr>
        <a:solidFill>
          <a:srgbClr val="FFFF00"/>
        </a:solidFill>
        <a:ln w="2576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498910675381265"/>
          <c:y val="0.15549215406562053"/>
          <c:w val="0.22549019607843138"/>
          <c:h val="0.14550641940085593"/>
        </c:manualLayout>
      </c:layout>
      <c:overlay val="0"/>
      <c:spPr>
        <a:solidFill>
          <a:srgbClr val="FFFFFF"/>
        </a:solidFill>
        <a:ln w="3220">
          <a:solidFill>
            <a:srgbClr val="000000"/>
          </a:solidFill>
          <a:prstDash val="solid"/>
        </a:ln>
      </c:spPr>
      <c:txPr>
        <a:bodyPr/>
        <a:lstStyle/>
        <a:p>
          <a:pPr>
            <a:defRPr sz="7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81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3103429684283"/>
          <c:y val="0.1937765397031829"/>
          <c:w val="0.89566893179448459"/>
          <c:h val="0.63141715766373308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</c:f>
              <c:strCache>
                <c:ptCount val="1"/>
                <c:pt idx="0">
                  <c:v>план 106,8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Лист2!$B$2:$B$10</c:f>
              <c:strCache>
                <c:ptCount val="9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  <c:pt idx="6">
                  <c:v>январь-июль</c:v>
                </c:pt>
                <c:pt idx="7">
                  <c:v>январь-август</c:v>
                </c:pt>
                <c:pt idx="8">
                  <c:v>январь-сентябрь</c:v>
                </c:pt>
              </c:strCache>
            </c:strRef>
          </c:cat>
          <c:val>
            <c:numRef>
              <c:f>Лист2!$C$2:$C$10</c:f>
              <c:numCache>
                <c:formatCode>0.0</c:formatCode>
                <c:ptCount val="9"/>
                <c:pt idx="0">
                  <c:v>106.8</c:v>
                </c:pt>
                <c:pt idx="1">
                  <c:v>106.8</c:v>
                </c:pt>
                <c:pt idx="2">
                  <c:v>106.8</c:v>
                </c:pt>
                <c:pt idx="3">
                  <c:v>106.8</c:v>
                </c:pt>
                <c:pt idx="4">
                  <c:v>106.8</c:v>
                </c:pt>
                <c:pt idx="5">
                  <c:v>106.8</c:v>
                </c:pt>
                <c:pt idx="6">
                  <c:v>106.8</c:v>
                </c:pt>
                <c:pt idx="7">
                  <c:v>106.8</c:v>
                </c:pt>
                <c:pt idx="8">
                  <c:v>106.8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E1-476D-A50F-1ED70204CDFA}"/>
            </c:ext>
          </c:extLst>
        </c:ser>
        <c:ser>
          <c:idx val="1"/>
          <c:order val="1"/>
          <c:tx>
            <c:strRef>
              <c:f>Лист2!$D$1</c:f>
              <c:strCache>
                <c:ptCount val="1"/>
                <c:pt idx="0">
                  <c:v>факт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5981784979657879E-2"/>
                  <c:y val="-2.78665276704746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470196433200532E-2"/>
                      <c:h val="0.107063199309963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C1E-468E-A9F3-4718A8E9797E}"/>
                </c:ext>
              </c:extLst>
            </c:dLbl>
            <c:dLbl>
              <c:idx val="1"/>
              <c:layout>
                <c:manualLayout>
                  <c:x val="3.4543213430493991E-2"/>
                  <c:y val="-4.31931178892355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39195115886595E-2"/>
                      <c:h val="0.120996463145200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C1E-468E-A9F3-4718A8E9797E}"/>
                </c:ext>
              </c:extLst>
            </c:dLbl>
            <c:dLbl>
              <c:idx val="2"/>
              <c:layout>
                <c:manualLayout>
                  <c:x val="2.3419764494266474E-2"/>
                  <c:y val="1.393326383523703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790488887478118E-2"/>
                      <c:h val="0.104276546542915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C1E-468E-A9F3-4718A8E97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Лист2!$B$2:$B$10</c:f>
              <c:strCache>
                <c:ptCount val="9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  <c:pt idx="6">
                  <c:v>январь-июль</c:v>
                </c:pt>
                <c:pt idx="7">
                  <c:v>январь-август</c:v>
                </c:pt>
                <c:pt idx="8">
                  <c:v>январь-сентябрь</c:v>
                </c:pt>
              </c:strCache>
            </c:strRef>
          </c:cat>
          <c:val>
            <c:numRef>
              <c:f>Лист2!$D$2:$D$10</c:f>
              <c:numCache>
                <c:formatCode>General</c:formatCode>
                <c:ptCount val="9"/>
                <c:pt idx="0">
                  <c:v>101.4</c:v>
                </c:pt>
                <c:pt idx="1">
                  <c:v>107.9</c:v>
                </c:pt>
                <c:pt idx="2">
                  <c:v>120.5</c:v>
                </c:pt>
                <c:pt idx="3">
                  <c:v>107.4</c:v>
                </c:pt>
                <c:pt idx="4">
                  <c:v>112.1</c:v>
                </c:pt>
                <c:pt idx="5">
                  <c:v>113.6</c:v>
                </c:pt>
                <c:pt idx="6">
                  <c:v>110.7</c:v>
                </c:pt>
                <c:pt idx="7">
                  <c:v>109.8</c:v>
                </c:pt>
                <c:pt idx="8">
                  <c:v>112.8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E1-476D-A50F-1ED70204CD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6839792"/>
        <c:axId val="206842288"/>
      </c:lineChart>
      <c:catAx>
        <c:axId val="20683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42288"/>
        <c:crosses val="autoZero"/>
        <c:auto val="1"/>
        <c:lblAlgn val="ctr"/>
        <c:lblOffset val="100"/>
        <c:noMultiLvlLbl val="0"/>
      </c:catAx>
      <c:valAx>
        <c:axId val="20684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3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061299093131656"/>
          <c:y val="0.76676193648570035"/>
          <c:w val="0.60588468111386318"/>
          <c:h val="6.86830912961366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158451523834746E-2"/>
          <c:y val="0.2059193922875025"/>
          <c:w val="0.83014792875661181"/>
          <c:h val="0.72447531798909748"/>
        </c:manualLayout>
      </c:layout>
      <c:pie3DChart>
        <c:varyColors val="1"/>
        <c:ser>
          <c:idx val="0"/>
          <c:order val="0"/>
          <c:spPr>
            <a:ln>
              <a:solidFill>
                <a:srgbClr val="3399FF"/>
              </a:solidFill>
            </a:ln>
          </c:spPr>
          <c:dPt>
            <c:idx val="0"/>
            <c:bubble3D val="0"/>
            <c:spPr>
              <a:gradFill rotWithShape="1">
                <a:gsLst>
                  <a:gs pos="0">
                    <a:srgbClr val="0070C0"/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D9-4642-9BDC-7AD4CECB2B8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D9-4642-9BDC-7AD4CECB2B8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1D9-4642-9BDC-7AD4CECB2B8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1D9-4642-9BDC-7AD4CECB2B8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1D9-4642-9BDC-7AD4CECB2B8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1D9-4642-9BDC-7AD4CECB2B80}"/>
              </c:ext>
            </c:extLst>
          </c:dPt>
          <c:dLbls>
            <c:dLbl>
              <c:idx val="0"/>
              <c:layout>
                <c:manualLayout>
                  <c:x val="-0.23156981599745621"/>
                  <c:y val="9.8873629425790151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Образование</a:t>
                    </a:r>
                  </a:p>
                  <a:p>
                    <a:r>
                      <a:rPr lang="ru-RU" baseline="0" dirty="0" smtClean="0"/>
                      <a:t>12 629,8 </a:t>
                    </a:r>
                    <a:r>
                      <a:rPr lang="ru-RU" baseline="0" dirty="0"/>
                      <a:t>тыс. рублей
</a:t>
                    </a:r>
                    <a:r>
                      <a:rPr lang="ru-RU" baseline="0" dirty="0" smtClean="0"/>
                      <a:t>28,8 </a:t>
                    </a:r>
                    <a:r>
                      <a:rPr lang="ru-RU" baseline="0" dirty="0"/>
                      <a:t>%</a:t>
                    </a:r>
                  </a:p>
                  <a:p>
                    <a:endParaRPr lang="ru-RU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1551178221577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1D9-4642-9BDC-7AD4CECB2B80}"/>
                </c:ext>
              </c:extLst>
            </c:dLbl>
            <c:dLbl>
              <c:idx val="1"/>
              <c:layout>
                <c:manualLayout>
                  <c:x val="0.27160118044773085"/>
                  <c:y val="-0.18589743589743601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Здравоохранение</a:t>
                    </a:r>
                  </a:p>
                  <a:p>
                    <a:r>
                      <a:rPr lang="ru-RU" baseline="0" dirty="0"/>
                      <a:t>8</a:t>
                    </a:r>
                    <a:r>
                      <a:rPr lang="ru-RU" baseline="0" dirty="0" smtClean="0"/>
                      <a:t> 518,7 </a:t>
                    </a:r>
                    <a:r>
                      <a:rPr lang="ru-RU" baseline="0" dirty="0"/>
                      <a:t>тыс. рублей
</a:t>
                    </a:r>
                    <a:r>
                      <a:rPr lang="ru-RU" baseline="0" dirty="0" smtClean="0"/>
                      <a:t>19,4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23263602894699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1D9-4642-9BDC-7AD4CECB2B80}"/>
                </c:ext>
              </c:extLst>
            </c:dLbl>
            <c:dLbl>
              <c:idx val="2"/>
              <c:layout>
                <c:manualLayout>
                  <c:x val="-1.4450262231399577E-2"/>
                  <c:y val="0.175825121994991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информации</a:t>
                    </a:r>
                  </a:p>
                  <a:p>
                    <a:r>
                      <a:rPr lang="ru-RU" baseline="0" dirty="0"/>
                      <a:t>6,2 тыс. рублей</a:t>
                    </a:r>
                  </a:p>
                  <a:p>
                    <a:r>
                      <a:rPr lang="ru-RU" baseline="0" dirty="0" smtClean="0"/>
                      <a:t>0,01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1D9-4642-9BDC-7AD4CECB2B80}"/>
                </c:ext>
              </c:extLst>
            </c:dLbl>
            <c:dLbl>
              <c:idx val="3"/>
              <c:layout>
                <c:manualLayout>
                  <c:x val="-6.3767100590355855E-2"/>
                  <c:y val="3.527385846017109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2</a:t>
                    </a:r>
                    <a:r>
                      <a:rPr lang="ru-RU" baseline="0" dirty="0" smtClean="0"/>
                      <a:t> 242,0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тыс. рублей</a:t>
                    </a:r>
                  </a:p>
                  <a:p>
                    <a:r>
                      <a:rPr lang="ru-RU" baseline="0" dirty="0" smtClean="0"/>
                      <a:t>5,1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1D9-4642-9BDC-7AD4CECB2B80}"/>
                </c:ext>
              </c:extLst>
            </c:dLbl>
            <c:dLbl>
              <c:idx val="4"/>
              <c:layout>
                <c:manualLayout>
                  <c:x val="-8.766564729867482E-2"/>
                  <c:y val="-6.7307692307692291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Физическая культура и спорт</a:t>
                    </a:r>
                  </a:p>
                  <a:p>
                    <a:r>
                      <a:rPr lang="ru-RU" baseline="0" dirty="0" smtClean="0"/>
                      <a:t>1 034,1 </a:t>
                    </a:r>
                    <a:r>
                      <a:rPr lang="ru-RU" baseline="0" dirty="0"/>
                      <a:t>тыс. рублей</a:t>
                    </a:r>
                  </a:p>
                  <a:p>
                    <a:r>
                      <a:rPr lang="ru-RU" baseline="0" dirty="0" smtClean="0"/>
                      <a:t>2,4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1D9-4642-9BDC-7AD4CECB2B80}"/>
                </c:ext>
              </c:extLst>
            </c:dLbl>
            <c:dLbl>
              <c:idx val="5"/>
              <c:layout>
                <c:manualLayout>
                  <c:x val="0.11057565682357133"/>
                  <c:y val="-4.7484040234845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/>
                      <a:t>Социальная</a:t>
                    </a:r>
                    <a:r>
                      <a:rPr lang="ru-RU" baseline="0" dirty="0"/>
                      <a:t> политика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/>
                      <a:t>  </a:t>
                    </a:r>
                    <a:r>
                      <a:rPr lang="ru-RU" baseline="0" dirty="0" smtClean="0"/>
                      <a:t>3 574,2 </a:t>
                    </a:r>
                    <a:r>
                      <a:rPr lang="ru-RU" baseline="0" dirty="0"/>
                      <a:t>тыс. рублей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8,2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9414854288218"/>
                      <c:h val="0.169585857981591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1D9-4642-9BDC-7AD4CECB2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'[Диаграмма в Microsoft PowerPoint]Лист1'!$A$2:$B$7</c:f>
              <c:multiLvlStrCache>
                <c:ptCount val="6"/>
                <c:lvl>
                  <c:pt idx="0">
                    <c:v>8 390,3</c:v>
                  </c:pt>
                  <c:pt idx="1">
                    <c:v>5 288,4</c:v>
                  </c:pt>
                  <c:pt idx="2">
                    <c:v>7,0</c:v>
                  </c:pt>
                  <c:pt idx="3">
                    <c:v>1 147,1</c:v>
                  </c:pt>
                  <c:pt idx="4">
                    <c:v>497,6</c:v>
                  </c:pt>
                  <c:pt idx="5">
                    <c:v>1 794,5</c:v>
                  </c:pt>
                </c:lvl>
                <c:lvl>
                  <c:pt idx="0">
                    <c:v>Образование</c:v>
                  </c:pt>
                  <c:pt idx="1">
                    <c:v>Здравоохранение</c:v>
                  </c:pt>
                  <c:pt idx="2">
                    <c:v>Средства массовой информации</c:v>
                  </c:pt>
                  <c:pt idx="3">
                    <c:v>Культура</c:v>
                  </c:pt>
                  <c:pt idx="4">
                    <c:v>Физическая культура и спорт</c:v>
                  </c:pt>
                  <c:pt idx="5">
                    <c:v>Социальная политика</c:v>
                  </c:pt>
                </c:lvl>
              </c:multiLvlStrCache>
            </c:multiLvlStrRef>
          </c:cat>
          <c:val>
            <c:numRef>
              <c:f>'[Диаграмма в Microsoft PowerPoint]Лист1'!$B$2:$B$7</c:f>
              <c:numCache>
                <c:formatCode>#\ ##0.0</c:formatCode>
                <c:ptCount val="6"/>
                <c:pt idx="0">
                  <c:v>8390.2999999999993</c:v>
                </c:pt>
                <c:pt idx="1">
                  <c:v>5288.4</c:v>
                </c:pt>
                <c:pt idx="2">
                  <c:v>7</c:v>
                </c:pt>
                <c:pt idx="3">
                  <c:v>1147.0999999999999</c:v>
                </c:pt>
                <c:pt idx="4">
                  <c:v>497.6</c:v>
                </c:pt>
                <c:pt idx="5">
                  <c:v>1794.5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D9-4642-9BDC-7AD4CECB2B8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бюджета района 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отраслям за 9 месяцев 2025 года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  <a:endParaRPr lang="ru-RU" sz="1248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Исполнено всего за 9 месяцев 2025 года – 43 838,2 тыс. рублей</a:t>
            </a:r>
          </a:p>
        </c:rich>
      </c:tx>
      <c:layout>
        <c:manualLayout>
          <c:xMode val="edge"/>
          <c:yMode val="edge"/>
          <c:x val="9.1973259311687164E-2"/>
          <c:y val="0"/>
        </c:manualLayout>
      </c:layout>
      <c:overlay val="0"/>
      <c:spPr>
        <a:noFill/>
        <a:ln w="28812">
          <a:noFill/>
        </a:ln>
      </c:spPr>
    </c:title>
    <c:autoTitleDeleted val="0"/>
    <c:view3D>
      <c:rotX val="4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651222651222652"/>
          <c:y val="0.21314102564102563"/>
          <c:w val="0.57657657657657657"/>
          <c:h val="0.54006410256410253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4406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CC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256-4D8C-9130-2440A81275C2}"/>
              </c:ext>
            </c:extLst>
          </c:dPt>
          <c:dPt>
            <c:idx val="1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56-4D8C-9130-2440A81275C2}"/>
              </c:ext>
            </c:extLst>
          </c:dPt>
          <c:dPt>
            <c:idx val="2"/>
            <c:bubble3D val="0"/>
            <c:spPr>
              <a:solidFill>
                <a:srgbClr val="800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256-4D8C-9130-2440A812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56-4D8C-9130-2440A81275C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256-4D8C-9130-2440A81275C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56-4D8C-9130-2440A81275C2}"/>
              </c:ext>
            </c:extLst>
          </c:dPt>
          <c:dPt>
            <c:idx val="6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256-4D8C-9130-2440A81275C2}"/>
              </c:ext>
            </c:extLst>
          </c:dPt>
          <c:dPt>
            <c:idx val="7"/>
            <c:bubble3D val="0"/>
            <c:spPr>
              <a:solidFill>
                <a:srgbClr val="808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0256-4D8C-9130-2440A81275C2}"/>
              </c:ext>
            </c:extLst>
          </c:dPt>
          <c:dPt>
            <c:idx val="9"/>
            <c:bubble3D val="0"/>
            <c:spPr>
              <a:solidFill>
                <a:srgbClr val="C0504D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56-4D8C-9130-2440A81275C2}"/>
              </c:ext>
            </c:extLst>
          </c:dPt>
          <c:dLbls>
            <c:dLbl>
              <c:idx val="0"/>
              <c:layout>
                <c:manualLayout>
                  <c:x val="0.2839189415176"/>
                  <c:y val="2.278263678578639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8CAF614-D019-4B5E-BB77-1144DC6DD04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5 569,1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12,7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2740168539325842"/>
                      <c:h val="0.10083273776562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256-4D8C-9130-2440A81275C2}"/>
                </c:ext>
              </c:extLst>
            </c:dLbl>
            <c:dLbl>
              <c:idx val="1"/>
              <c:layout>
                <c:manualLayout>
                  <c:x val="0.18921589969373381"/>
                  <c:y val="8.825666306376117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FCEBEC5-B371-4817-95EF-4024E569ABB5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/>
                      <a:t>6</a:t>
                    </a:r>
                    <a:r>
                      <a:rPr lang="ru-RU" sz="1100" baseline="0" dirty="0" smtClean="0"/>
                      <a:t>,7</a:t>
                    </a:r>
                    <a:r>
                      <a:rPr lang="ru-RU" sz="1100" baseline="0" dirty="0"/>
                      <a:t>
0,0 %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8750552950544"/>
                      <c:h val="0.184182531637203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56-4D8C-9130-2440A81275C2}"/>
                </c:ext>
              </c:extLst>
            </c:dLbl>
            <c:dLbl>
              <c:idx val="2"/>
              <c:layout>
                <c:manualLayout>
                  <c:x val="-3.38007608599492E-3"/>
                  <c:y val="8.180885040045400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609FA7E-9A5E-4602-B322-9E47E91A177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2 426,4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256-4D8C-9130-2440A81275C2}"/>
                </c:ext>
              </c:extLst>
            </c:dLbl>
            <c:dLbl>
              <c:idx val="3"/>
              <c:layout>
                <c:manualLayout>
                  <c:x val="-0.14956184648774445"/>
                  <c:y val="2.639402382394508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5E5ED2E8-48AA-4A81-91DB-50E6C4DEBAF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F5D260A5-C787-48B9-9F13-B547483F8C2C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0,1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56-4D8C-9130-2440A81275C2}"/>
                </c:ext>
              </c:extLst>
            </c:dLbl>
            <c:dLbl>
              <c:idx val="4"/>
              <c:layout>
                <c:manualLayout>
                  <c:x val="-0.10383751221632788"/>
                  <c:y val="-4.1015949929335757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35774A0C-85C0-450E-B6FD-8240C90E5081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7 801,2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17,8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256-4D8C-9130-2440A81275C2}"/>
                </c:ext>
              </c:extLst>
            </c:dLbl>
            <c:dLbl>
              <c:idx val="5"/>
              <c:layout>
                <c:manualLayout>
                  <c:x val="-4.0994094488189005E-2"/>
                  <c:y val="2.736541639185100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93BE82F1-1D7F-4FBD-96ED-B74923255247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8 518,7</a:t>
                    </a:r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 smtClean="0"/>
                      <a:t>19,4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300561797752809"/>
                      <c:h val="9.46130993086870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56-4D8C-9130-2440A81275C2}"/>
                </c:ext>
              </c:extLst>
            </c:dLbl>
            <c:dLbl>
              <c:idx val="6"/>
              <c:layout>
                <c:manualLayout>
                  <c:x val="0.25699272317083965"/>
                  <c:y val="3.149843156878831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EA2D22E-D68A-4751-AB5C-4A2A4657D47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3 282,4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5945932495797578"/>
                      <c:h val="0.13841448045280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256-4D8C-9130-2440A81275C2}"/>
                </c:ext>
              </c:extLst>
            </c:dLbl>
            <c:dLbl>
              <c:idx val="7"/>
              <c:layout>
                <c:manualLayout>
                  <c:x val="-0.15085707334336027"/>
                  <c:y val="3.669946771583396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364F65C-08D0-4506-B837-856DC1441AA1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12 629,8</a:t>
                    </a:r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 smtClean="0"/>
                      <a:t>28,8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446629213483147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56-4D8C-9130-2440A81275C2}"/>
                </c:ext>
              </c:extLst>
            </c:dLbl>
            <c:dLbl>
              <c:idx val="8"/>
              <c:layout>
                <c:manualLayout>
                  <c:x val="6.8215059667977362E-2"/>
                  <c:y val="-6.747506561679790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E435FFF6-41E0-4270-A024-02E4BC6CE1A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3 574,2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8,2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256-4D8C-9130-2440A81275C2}"/>
                </c:ext>
              </c:extLst>
            </c:dLbl>
            <c:dLbl>
              <c:idx val="9"/>
              <c:layout>
                <c:manualLayout>
                  <c:x val="0.12095664878751924"/>
                  <c:y val="-5.0919281243690689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7CCD09C-20AA-4F1A-9FCB-F816427F8A2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47CA2D67-F6E0-4392-BB09-EC71984D6566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5,9 %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56-4D8C-9130-2440A81275C2}"/>
                </c:ext>
              </c:extLst>
            </c:dLbl>
            <c:numFmt formatCode="\О\с\н\о\в\н\о\й" sourceLinked="0"/>
            <c:spPr>
              <a:noFill/>
              <a:ln w="2881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Лист2!$A$1:$A$9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ОБОРОНА И ОБЕСПЕЧЕНИЕ БЕЗОПАСНОСТИ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ЖИЛИЩНЫЕ И КОММУНАЛЬНЫЕ УСЛУГИ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Лист2!$B$1:$B$9</c:f>
              <c:numCache>
                <c:formatCode>#,##0.0</c:formatCode>
                <c:ptCount val="9"/>
                <c:pt idx="0">
                  <c:v>5569.1</c:v>
                </c:pt>
                <c:pt idx="1">
                  <c:v>6.7</c:v>
                </c:pt>
                <c:pt idx="2">
                  <c:v>2426.4</c:v>
                </c:pt>
                <c:pt idx="3">
                  <c:v>29.6</c:v>
                </c:pt>
                <c:pt idx="4">
                  <c:v>7801.2</c:v>
                </c:pt>
                <c:pt idx="5">
                  <c:v>8518.7000000000007</c:v>
                </c:pt>
                <c:pt idx="6">
                  <c:v>3282.4</c:v>
                </c:pt>
                <c:pt idx="7">
                  <c:v>12629.8</c:v>
                </c:pt>
                <c:pt idx="8">
                  <c:v>3574.3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56-4D8C-9130-2440A81275C2}"/>
            </c:ext>
          </c:extLst>
        </c:ser>
        <c:ser>
          <c:idx val="1"/>
          <c:order val="1"/>
          <c:tx>
            <c:strRef>
              <c:f>Лист2!$B$1:$B$9</c:f>
              <c:strCache>
                <c:ptCount val="9"/>
                <c:pt idx="0">
                  <c:v>5 569,1</c:v>
                </c:pt>
                <c:pt idx="1">
                  <c:v>6,7</c:v>
                </c:pt>
                <c:pt idx="2">
                  <c:v>2 426,4</c:v>
                </c:pt>
                <c:pt idx="3">
                  <c:v>29,6</c:v>
                </c:pt>
                <c:pt idx="4">
                  <c:v>7 801,2</c:v>
                </c:pt>
                <c:pt idx="5">
                  <c:v>8 518,7</c:v>
                </c:pt>
                <c:pt idx="6">
                  <c:v>3 282,4</c:v>
                </c:pt>
                <c:pt idx="7">
                  <c:v>12 629,8</c:v>
                </c:pt>
                <c:pt idx="8">
                  <c:v>3 574,3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0256-4D8C-9130-2440A81275C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0256-4D8C-9130-2440A81275C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D-0256-4D8C-9130-2440A81275C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256-4D8C-9130-2440A81275C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256-4D8C-9130-2440A81275C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256-4D8C-9130-2440A81275C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256-4D8C-9130-2440A81275C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256-4D8C-9130-2440A81275C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4-0256-4D8C-9130-2440A81275C2}"/>
              </c:ext>
            </c:extLst>
          </c:dPt>
          <c:dLbls>
            <c:numFmt formatCode="0%" sourceLinked="0"/>
            <c:spPr>
              <a:noFill/>
              <a:ln w="28812">
                <a:noFill/>
              </a:ln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\О\с\н\о\в\н\о\й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15-0256-4D8C-9130-2440A812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8812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872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по бюджету района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за 9 месяцев 2025 года </a:t>
            </a:r>
            <a:endParaRPr lang="ru-RU" sz="1459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Расходы бюджета за 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9 месяцев 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2025 года – 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43 838,2 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рублей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2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5.9726068300451234E-2"/>
          <c:y val="1.7473345492830344E-2"/>
        </c:manualLayout>
      </c:layout>
      <c:overlay val="0"/>
      <c:spPr>
        <a:noFill/>
        <a:ln w="30887">
          <a:noFill/>
        </a:ln>
      </c:spPr>
    </c:title>
    <c:autoTitleDeleted val="0"/>
    <c:view3D>
      <c:rotX val="35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33812925771919"/>
          <c:y val="0.18209721666147669"/>
          <c:w val="0.54679144385026734"/>
          <c:h val="0.4853700516351118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5443">
              <a:solidFill>
                <a:srgbClr val="000000"/>
              </a:solidFill>
              <a:prstDash val="solid"/>
            </a:ln>
          </c:spPr>
          <c:explosion val="29"/>
          <c:dPt>
            <c:idx val="0"/>
            <c:bubble3D val="0"/>
            <c:spPr>
              <a:solidFill>
                <a:srgbClr val="00CC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9AA1-4CA6-B9C0-BDD7F7BBB0A2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AA1-4CA6-B9C0-BDD7F7BBB0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9AA1-4CA6-B9C0-BDD7F7BBB0A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AA1-4CA6-B9C0-BDD7F7BBB0A2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9AA1-4CA6-B9C0-BDD7F7BBB0A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AA1-4CA6-B9C0-BDD7F7BBB0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9AA1-4CA6-B9C0-BDD7F7BBB0A2}"/>
              </c:ext>
            </c:extLst>
          </c:dPt>
          <c:dPt>
            <c:idx val="7"/>
            <c:bubble3D val="0"/>
            <c:spPr>
              <a:solidFill>
                <a:srgbClr val="00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AA1-4CA6-B9C0-BDD7F7BBB0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9AA1-4CA6-B9C0-BDD7F7BBB0A2}"/>
              </c:ext>
            </c:extLst>
          </c:dPt>
          <c:dPt>
            <c:idx val="9"/>
            <c:bubble3D val="0"/>
            <c:spPr>
              <a:solidFill>
                <a:srgbClr val="FF99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9AA1-4CA6-B9C0-BDD7F7BBB0A2}"/>
              </c:ext>
            </c:extLst>
          </c:dPt>
          <c:dPt>
            <c:idx val="10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9AA1-4CA6-B9C0-BDD7F7BBB0A2}"/>
              </c:ext>
            </c:extLst>
          </c:dPt>
          <c:dLbls>
            <c:dLbl>
              <c:idx val="0"/>
              <c:layout>
                <c:manualLayout>
                  <c:x val="0.17218835707334335"/>
                  <c:y val="0.1132424336788409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F0E0F00-684C-4C0D-8289-D80A123C5A2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24 945,2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56,9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878516765460494"/>
                      <c:h val="0.10841807909604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A1-4CA6-B9C0-BDD7F7BBB0A2}"/>
                </c:ext>
              </c:extLst>
            </c:dLbl>
            <c:dLbl>
              <c:idx val="1"/>
              <c:layout>
                <c:manualLayout>
                  <c:x val="2.3220936919402031E-2"/>
                  <c:y val="-7.645105802452659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05C312A-1D4A-410C-B985-9DEAB947F658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2 </a:t>
                    </a:r>
                    <a:r>
                      <a:rPr lang="ru-RU" sz="1100" baseline="0" dirty="0" smtClean="0"/>
                      <a:t>678,0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6,1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A1-4CA6-B9C0-BDD7F7BBB0A2}"/>
                </c:ext>
              </c:extLst>
            </c:dLbl>
            <c:dLbl>
              <c:idx val="2"/>
              <c:layout>
                <c:manualLayout>
                  <c:x val="9.494802264885438E-2"/>
                  <c:y val="-3.746459658644364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4C5913E-0A98-4AE5-9FCB-24B4448A851D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7 545,4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17,2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97191011235955"/>
                      <c:h val="8.77024482109227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A1-4CA6-B9C0-BDD7F7BBB0A2}"/>
                </c:ext>
              </c:extLst>
            </c:dLbl>
            <c:dLbl>
              <c:idx val="3"/>
              <c:layout>
                <c:manualLayout>
                  <c:x val="0.32492297398920639"/>
                  <c:y val="2.2393419042958614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AC48196-A9FF-4472-A5C6-C81E1CE6E80B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1 092,7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70224719101118"/>
                      <c:h val="0.196233521657250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A1-4CA6-B9C0-BDD7F7BBB0A2}"/>
                </c:ext>
              </c:extLst>
            </c:dLbl>
            <c:dLbl>
              <c:idx val="4"/>
              <c:layout>
                <c:manualLayout>
                  <c:x val="0.24105746262054323"/>
                  <c:y val="0.23823108975784793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3723F16-0EDD-4CEE-9B03-8C778557B7EF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aseline="0" dirty="0" smtClean="0"/>
                      <a:t>1 663,5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AA1-4CA6-B9C0-BDD7F7BBB0A2}"/>
                </c:ext>
              </c:extLst>
            </c:dLbl>
            <c:dLbl>
              <c:idx val="5"/>
              <c:layout>
                <c:manualLayout>
                  <c:x val="7.0703021321772933E-2"/>
                  <c:y val="0.1771554191319303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063BF59C-59D9-4A1B-BD76-4BB93ED8095C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783,3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41573033707864"/>
                      <c:h val="0.100888384714622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A1-4CA6-B9C0-BDD7F7BBB0A2}"/>
                </c:ext>
              </c:extLst>
            </c:dLbl>
            <c:dLbl>
              <c:idx val="6"/>
              <c:layout>
                <c:manualLayout>
                  <c:x val="-1.0829978766699149E-2"/>
                  <c:y val="0.1681584293488737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9CBEE04-AA44-4BFE-A551-2DAD0E98CEC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631,3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1,4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74438202247192"/>
                      <c:h val="7.711864406779661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AA1-4CA6-B9C0-BDD7F7BBB0A2}"/>
                </c:ext>
              </c:extLst>
            </c:dLbl>
            <c:dLbl>
              <c:idx val="7"/>
              <c:layout>
                <c:manualLayout>
                  <c:x val="-8.8901367949161397E-2"/>
                  <c:y val="0.1207243575607414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809F6CC-A10A-4A2E-8EA1-B9C06DCA998A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537,6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1,1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A1-4CA6-B9C0-BDD7F7BBB0A2}"/>
                </c:ext>
              </c:extLst>
            </c:dLbl>
            <c:dLbl>
              <c:idx val="8"/>
              <c:layout>
                <c:manualLayout>
                  <c:x val="-0.17116251941375546"/>
                  <c:y val="6.0389420021014668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F3AAE314-70A8-4815-B3B4-0F29B98E3D4F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1 848,9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4,2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AA1-4CA6-B9C0-BDD7F7BBB0A2}"/>
                </c:ext>
              </c:extLst>
            </c:dLbl>
            <c:dLbl>
              <c:idx val="9"/>
              <c:layout>
                <c:manualLayout>
                  <c:x val="-0.14407292111741846"/>
                  <c:y val="-3.0047866751417112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B629D455-59C5-4615-9E8A-030646DDB5B3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1 323,8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3,0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A1-4CA6-B9C0-BDD7F7BBB0A2}"/>
                </c:ext>
              </c:extLst>
            </c:dLbl>
            <c:dLbl>
              <c:idx val="10"/>
              <c:layout>
                <c:manualLayout>
                  <c:x val="-4.4059201085623376E-2"/>
                  <c:y val="-0.124009737662528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4B99988-89F6-4408-A34D-C4ADF7085007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788,5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217696629213483"/>
                      <c:h val="0.13564037546154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AA1-4CA6-B9C0-BDD7F7BBB0A2}"/>
                </c:ext>
              </c:extLst>
            </c:dLbl>
            <c:numFmt formatCode="\О\с\н\о\в\н\о\й" sourceLinked="0"/>
            <c:spPr>
              <a:noFill/>
              <a:ln w="308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Лист4!$A$2:$A$13</c:f>
              <c:strCache>
                <c:ptCount val="11"/>
                <c:pt idx="0">
                  <c:v>Зарплата с начислениями</c:v>
                </c:pt>
                <c:pt idx="1">
                  <c:v>Оплата коммунальных услуг</c:v>
                </c:pt>
                <c:pt idx="2">
                  <c:v>Субсидии</c:v>
                </c:pt>
                <c:pt idx="3">
                  <c:v>Трансферты населению (адресная помощь, пособие на погребение, питание детям до двух лет жизни, пенсии и пособия)</c:v>
                </c:pt>
                <c:pt idx="4">
                  <c:v>Капитальные расходы</c:v>
                </c:pt>
                <c:pt idx="5">
                  <c:v>Продукты питания</c:v>
                </c:pt>
                <c:pt idx="6">
                  <c:v>Медикаменты</c:v>
                </c:pt>
                <c:pt idx="7">
                  <c:v>Оплата услуг связи и транспорта</c:v>
                </c:pt>
                <c:pt idx="8">
                  <c:v>Благ-ство гор. и села </c:v>
                </c:pt>
                <c:pt idx="9">
                  <c:v>Другие расходы</c:v>
                </c:pt>
                <c:pt idx="10">
                  <c:v>Текущий ремонт оборудования и зданий</c:v>
                </c:pt>
              </c:strCache>
            </c:strRef>
          </c:cat>
          <c:val>
            <c:numRef>
              <c:f>Лист4!$B$2:$B$13</c:f>
              <c:numCache>
                <c:formatCode>#,##0.0</c:formatCode>
                <c:ptCount val="11"/>
                <c:pt idx="0">
                  <c:v>24945.200000000001</c:v>
                </c:pt>
                <c:pt idx="1">
                  <c:v>2678</c:v>
                </c:pt>
                <c:pt idx="2">
                  <c:v>7545.4</c:v>
                </c:pt>
                <c:pt idx="3">
                  <c:v>1092.7</c:v>
                </c:pt>
                <c:pt idx="4">
                  <c:v>1663.5</c:v>
                </c:pt>
                <c:pt idx="5">
                  <c:v>783.3</c:v>
                </c:pt>
                <c:pt idx="6">
                  <c:v>631.29999999999995</c:v>
                </c:pt>
                <c:pt idx="7">
                  <c:v>537.6</c:v>
                </c:pt>
                <c:pt idx="8">
                  <c:v>1848.9</c:v>
                </c:pt>
                <c:pt idx="9">
                  <c:v>1323.8</c:v>
                </c:pt>
                <c:pt idx="10">
                  <c:v>788.5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A1-4CA6-B9C0-BDD7F7BBB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30887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0.07369</cdr:y>
    </cdr:from>
    <cdr:to>
      <cdr:x>1</cdr:x>
      <cdr:y>0.20903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978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0.4895</cdr:x>
      <cdr:y>0.548</cdr:y>
    </cdr:from>
    <cdr:to>
      <cdr:x>0.501</cdr:x>
      <cdr:y>0.62625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329" y="2223592"/>
          <a:ext cx="78757" cy="3175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0.48791</cdr:x>
      <cdr:y>0.55183</cdr:y>
    </cdr:from>
    <cdr:to>
      <cdr:x>0.49926</cdr:x>
      <cdr:y>0.63006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70123" y="2384225"/>
          <a:ext cx="80619" cy="337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0.49704</cdr:x>
      <cdr:y>0.5418</cdr:y>
    </cdr:from>
    <cdr:to>
      <cdr:x>0.65825</cdr:x>
      <cdr:y>0.6366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4392488" y="2469208"/>
          <a:ext cx="1424665" cy="432045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106,8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0.06311</cdr:y>
    </cdr:from>
    <cdr:to>
      <cdr:x>1</cdr:x>
      <cdr:y>0.1986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258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0.86632</cdr:x>
      <cdr:y>1.48182E-7</cdr:y>
    </cdr:from>
    <cdr:to>
      <cdr:x>1</cdr:x>
      <cdr:y>0.12713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33568" y="1"/>
          <a:ext cx="1208832" cy="85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7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0.86397</cdr:x>
      <cdr:y>0</cdr:y>
    </cdr:from>
    <cdr:to>
      <cdr:x>1</cdr:x>
      <cdr:y>0.1231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12360" y="0"/>
          <a:ext cx="1230040" cy="830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EB5-E170-44F9-9F03-4777D05F910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6759B-F245-4428-B959-D1D59FBF0CF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082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360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18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13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60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03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7587-1309-4A4C-BC0D-F965671CE8FF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432E9-0AE5-4A9D-8799-2A4CA36DBD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929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4F4B6-066D-4761-99CB-A7CC9FE5A55A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96399-7E33-48E6-88AF-C4390CEE953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9335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909B286-3CEC-452A-B603-72561982DC49}" type="datetimeFigureOut">
              <a:rPr lang="ru-RU" altLang="ru-RU"/>
              <a:pPr/>
              <a:t>23.10.2025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1A7FDD-D7FF-49F7-BC08-BEB6645D5D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03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6EC58-1F50-4B6F-B430-C8AC7449F50A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7A8A-36E3-4173-AA15-C3918D24C4D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842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0FF-63C2-4925-8332-D85B33896CCD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EF48-D1D8-4D3E-A449-0172E2B7900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337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3735-4933-43A8-836B-E0856396AC6F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925A-0DE3-404F-A39C-43877E5E20D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870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D2B0-5A42-464F-8EDA-60955209EFEC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A12C-C284-4EFE-9F31-8667948F89F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083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C08C-FC89-4EFC-9D2B-CE5D6CD359D2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983B0-1B3F-4E9B-8AC8-17AE6216CAE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16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74FB-6350-474A-BA60-C045DD566004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D2E4-F073-4B9D-9305-BB7D2C65784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50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7FEF2-DC8E-41A9-81E6-9FDBE4E3F43C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68EC-62B8-45F6-A342-BC81051E50A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68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282-30A1-4DDE-84AD-D274D4262450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9200-1355-4E69-8B6A-E780CB87338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0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EFB3-66F9-481D-BB75-AD4273E9766E}" type="datetimeFigureOut">
              <a:rPr lang="ru-RU" altLang="ru-RU" smtClean="0"/>
              <a:pPr/>
              <a:t>23.10.2025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552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  <p:sldLayoutId id="21474839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553" y="1628775"/>
            <a:ext cx="8604448" cy="2520950"/>
          </a:xfrm>
        </p:spPr>
        <p:txBody>
          <a:bodyPr anchor="b"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Исполнение бюджета</a:t>
            </a:r>
            <a:r>
              <a:rPr lang="en-US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/>
            </a:r>
            <a:br>
              <a:rPr lang="en-US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ru-RU" altLang="ru-RU" b="1" dirty="0">
                <a:solidFill>
                  <a:schemeClr val="tx1"/>
                </a:solidFill>
              </a:rPr>
              <a:t>з</a:t>
            </a:r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 9 месяцев 2025 года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567824"/>
              </p:ext>
            </p:extLst>
          </p:nvPr>
        </p:nvGraphicFramePr>
        <p:xfrm>
          <a:off x="467545" y="1079543"/>
          <a:ext cx="7632849" cy="57141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67245">
                  <a:extLst>
                    <a:ext uri="{9D8B030D-6E8A-4147-A177-3AD203B41FA5}">
                      <a16:colId xmlns:a16="http://schemas.microsoft.com/office/drawing/2014/main" val="2037511983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652833322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115197738"/>
                    </a:ext>
                  </a:extLst>
                </a:gridCol>
                <a:gridCol w="1828546">
                  <a:extLst>
                    <a:ext uri="{9D8B030D-6E8A-4147-A177-3AD203B41FA5}">
                      <a16:colId xmlns:a16="http://schemas.microsoft.com/office/drawing/2014/main" val="663557661"/>
                    </a:ext>
                  </a:extLst>
                </a:gridCol>
              </a:tblGrid>
              <a:tr h="641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Годовой план на 2025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Исполнено за январь-сентябрь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исполнения к году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083711"/>
                  </a:ext>
                </a:extLst>
              </a:tr>
              <a:tr h="641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всего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59 771,8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43 491,6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142715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ru-RU" sz="16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т.ч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69491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1) Собственные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26 965,7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19 151,3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10740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23 435,1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17 021,3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83822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неналоговые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3 530,6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2 130,1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876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892746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2) Безвозмездные поступления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32 806,1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24 340,3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74,2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513287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дотация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28 923,5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20 824,9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695593"/>
                  </a:ext>
                </a:extLst>
              </a:tr>
              <a:tr h="310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субвенции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245,9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155,0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628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иные межбюджетные трансферты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3 461,7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3 360,3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456149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59 737,0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43 838,2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644653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Профицит (+)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 (-)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-346,5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-995,8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9621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Дотационность,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45,1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181208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7545" y="186989"/>
            <a:ext cx="7632850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и расходы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Бешенковичского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района на 1 октября 2025 г. 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0352" y="186987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50690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033387555"/>
              </p:ext>
            </p:extLst>
          </p:nvPr>
        </p:nvGraphicFramePr>
        <p:xfrm>
          <a:off x="0" y="480937"/>
          <a:ext cx="8656914" cy="637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56376" y="76562"/>
            <a:ext cx="1112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849066566"/>
              </p:ext>
            </p:extLst>
          </p:nvPr>
        </p:nvGraphicFramePr>
        <p:xfrm>
          <a:off x="-44048" y="381516"/>
          <a:ext cx="8893219" cy="671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736367" y="18101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59763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551408022"/>
              </p:ext>
            </p:extLst>
          </p:nvPr>
        </p:nvGraphicFramePr>
        <p:xfrm>
          <a:off x="50800" y="50800"/>
          <a:ext cx="9042400" cy="676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956376" y="0"/>
            <a:ext cx="118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51937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31349"/>
            <a:ext cx="6986737" cy="87518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выполнения показателя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«Совокупные доходы» за 9 месяцев 2025 года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04029" y="231239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045881"/>
              </p:ext>
            </p:extLst>
          </p:nvPr>
        </p:nvGraphicFramePr>
        <p:xfrm>
          <a:off x="-324544" y="231239"/>
          <a:ext cx="9341378" cy="633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339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8282882" cy="145124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отраслям социальной сферы района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9 месяцев 2025 года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(расходы социальной сферы всего за 9 месяцев 2025 года составили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28 005,2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или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63,9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 всех расходов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43 838,2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84368" y="213682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6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372663"/>
              </p:ext>
            </p:extLst>
          </p:nvPr>
        </p:nvGraphicFramePr>
        <p:xfrm>
          <a:off x="323528" y="2060848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87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675323"/>
              </p:ext>
            </p:extLst>
          </p:nvPr>
        </p:nvGraphicFramePr>
        <p:xfrm>
          <a:off x="0" y="119003"/>
          <a:ext cx="9042400" cy="6748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887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77067920"/>
              </p:ext>
            </p:extLst>
          </p:nvPr>
        </p:nvGraphicFramePr>
        <p:xfrm>
          <a:off x="0" y="114300"/>
          <a:ext cx="9042400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71127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4246</TotalTime>
  <Words>396</Words>
  <Application>Microsoft Office PowerPoint</Application>
  <PresentationFormat>Экран (4:3)</PresentationFormat>
  <Paragraphs>174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Cyr</vt:lpstr>
      <vt:lpstr>Bookman Old Style</vt:lpstr>
      <vt:lpstr>Times New Roman</vt:lpstr>
      <vt:lpstr>Trebuchet MS</vt:lpstr>
      <vt:lpstr>Wingdings 3</vt:lpstr>
      <vt:lpstr>Аспект</vt:lpstr>
      <vt:lpstr>Исполнение бюджета за 9 месяцев 2025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выполнения показателя  «Совокупные доходы» за 9 месяцев 2025 года</vt:lpstr>
      <vt:lpstr>Структура расходов по отраслям социальной сферы района  за 9 месяцев 2025 года (расходы социальной сферы всего за 9 месяцев 2025 года составили  28 005,2 тыс. рублей или 63,9 % от всех расходов 43 838,2 тыс. рублей)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района за 1 квартал 2012 года</dc:title>
  <dc:creator>Administrator</dc:creator>
  <cp:lastModifiedBy>Умецкая Елена Леонидовна</cp:lastModifiedBy>
  <cp:revision>383</cp:revision>
  <cp:lastPrinted>2025-07-22T06:51:26Z</cp:lastPrinted>
  <dcterms:created xsi:type="dcterms:W3CDTF">2012-04-25T09:33:38Z</dcterms:created>
  <dcterms:modified xsi:type="dcterms:W3CDTF">2025-10-23T06:36:42Z</dcterms:modified>
</cp:coreProperties>
</file>