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8E1"/>
    <a:srgbClr val="F1FCFE"/>
    <a:srgbClr val="DBF6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4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2B2E-46AD-B346-DD01A20B8803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2B2E-46AD-B346-DD01A20B8803}"/>
              </c:ext>
            </c:extLst>
          </c:dPt>
          <c:cat>
            <c:strRef>
              <c:f>Лист1!$A$2:$A$3</c:f>
              <c:strCache>
                <c:ptCount val="2"/>
                <c:pt idx="0">
                  <c:v>Многоквартирные</c:v>
                </c:pt>
                <c:pt idx="1">
                  <c:v>Одноквартирные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2E-46AD-B346-DD01A20B8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1012916293239825"/>
          <c:y val="0.89468706426393962"/>
          <c:w val="0.8987083706760175"/>
          <c:h val="0.10531293573606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Собственность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E85-4F28-B9DB-4226BCDE2F51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CE85-4F28-B9DB-4226BCDE2F51}"/>
              </c:ext>
            </c:extLst>
          </c:dPt>
          <c:cat>
            <c:strRef>
              <c:f>Лист1!$A$2:$A$3</c:f>
              <c:strCache>
                <c:ptCount val="2"/>
                <c:pt idx="0">
                  <c:v>Частная</c:v>
                </c:pt>
                <c:pt idx="1">
                  <c:v>Государственная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0.94</c:v>
                </c:pt>
                <c:pt idx="1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85-4F28-B9DB-4226BCDE2F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5DB1-48C2-B3D3-155A9B377C8B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5DB1-48C2-B3D3-155A9B377C8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Отходы населения</c:v>
                </c:pt>
                <c:pt idx="1">
                  <c:v>Отходы объектов жизнедеятельности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0.73</c:v>
                </c:pt>
                <c:pt idx="1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B1-48C2-B3D3-155A9B377C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2281079416760836E-2"/>
          <c:y val="0.68600630496331116"/>
          <c:w val="0.90739013482669317"/>
          <c:h val="0.289741754614324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22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7897-4C7A-AC22-A5B32FB39441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7897-4C7A-AC22-A5B32FB39441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7897-4C7A-AC22-A5B32FB39441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7897-4C7A-AC22-A5B32FB3944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СКОРЕЕ ДА</c:v>
                </c:pt>
                <c:pt idx="2">
                  <c:v>СКОРЕЕ НЕТ</c:v>
                </c:pt>
                <c:pt idx="3">
                  <c:v>НЕТ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0.42399999999999999</c:v>
                </c:pt>
                <c:pt idx="1">
                  <c:v>0.245</c:v>
                </c:pt>
                <c:pt idx="2">
                  <c:v>0.16700000000000001</c:v>
                </c:pt>
                <c:pt idx="3">
                  <c:v>0.129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97-4C7A-AC22-A5B32FB394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0.11928</cdr:x>
      <cdr:y>0.19311</cdr:y>
    </cdr:from>
    <cdr:to>
      <cdr:x>0.5</cdr:x>
      <cdr:y>0.34806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76596" y="476557"/>
          <a:ext cx="1521229" cy="3823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/>
            <a:t>170 млн. кв. м.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82FD8-A6BF-428E-B6BE-1342A77D0034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FDD22-D259-4028-8CFF-A076DE267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797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A822-51B4-4426-B352-4E06BB1B6237}" type="datetime1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DB68-4640-463D-94F3-2247CE50DD9C}" type="datetime1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E38FA-6B4E-4379-9394-516DF64F5E61}" type="datetime1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0E9F-F017-4937-B94F-72B9D7F65F8D}" type="datetime1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AB749-AD8E-41FC-98C9-7C30562B9D55}" type="datetime1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1EBD7-19B6-42FF-886B-BD503102BB4F}" type="datetime1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284C7-A3BB-45BA-B1AF-A743B01868E9}" type="datetime1">
              <a:rPr lang="en-US" smtClean="0"/>
              <a:t>11/15/2022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6086-7642-42C8-9CCA-3B7FFB805654}" type="datetime1">
              <a:rPr lang="en-US" smtClean="0"/>
              <a:t>11/15/2022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AE922-ADE2-4863-9761-91510EC43959}" type="datetime1">
              <a:rPr lang="en-US" smtClean="0"/>
              <a:t>11/15/2022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1C9F-D971-4890-9CC7-30472C903AC3}" type="datetime1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753D7-733C-4E83-928D-27A4EAF10283}" type="datetime1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A932F-8EB7-4F3E-9401-EEAA4BBE9229}" type="datetime1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609" y="4123113"/>
            <a:ext cx="2097391" cy="27348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596" y="4007327"/>
            <a:ext cx="7720642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+mn-lt"/>
              </a:rPr>
              <a:t>ЖИЛИЩНО-КОММУНАЛЬНОЕ ХОЗЯЙСТВО: </a:t>
            </a:r>
            <a:br>
              <a:rPr lang="ru-RU" b="1" dirty="0">
                <a:latin typeface="+mn-lt"/>
              </a:rPr>
            </a:br>
            <a:r>
              <a:rPr lang="ru-RU" b="1" dirty="0">
                <a:latin typeface="+mn-lt"/>
              </a:rPr>
              <a:t>ПЕРСПЕКТИВЫ РАЗВИТИЯ</a:t>
            </a:r>
            <a:br>
              <a:rPr lang="ru-RU" b="1" dirty="0">
                <a:latin typeface="+mn-lt"/>
              </a:rPr>
            </a:br>
            <a:endParaRPr lang="en-US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49"/>
            <a:ext cx="2053086" cy="1835801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262" y="432521"/>
            <a:ext cx="5705475" cy="66579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10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28650" y="7355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Повышение надежности, технологической и экономической эффективности теплоснабжения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2758" y="1523699"/>
            <a:ext cx="8904864" cy="115299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Граждане возмещают лишь около 20% затрат на потребляемую тепловую энергию, остальные 80% покрываются бюджетом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58" y="1523699"/>
            <a:ext cx="505892" cy="10864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75704" y="2959286"/>
            <a:ext cx="2980062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Тариф для населения</a:t>
            </a:r>
          </a:p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21,75 рубля  за 1 Гкал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66111" y="2959286"/>
            <a:ext cx="2980062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Себестоимость</a:t>
            </a:r>
          </a:p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118,95 рубля  за 1 Гкал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54974" y="4576733"/>
            <a:ext cx="64340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ourier New" panose="02070309020205020404" pitchFamily="49" charset="0"/>
              </a:rPr>
              <a:t>”</a:t>
            </a:r>
            <a:r>
              <a:rPr lang="ru-RU" sz="2400" b="1" i="1" dirty="0">
                <a:latin typeface="Times New Roman" panose="02020603050405020304" pitchFamily="18" charset="0"/>
                <a:ea typeface="Courier New" panose="02070309020205020404" pitchFamily="49" charset="0"/>
              </a:rPr>
              <a:t>Теплоснабжение – это не только одна из наиболее важных жилищно-коммунальных услуг, но и самая дорогая“</a:t>
            </a:r>
            <a:r>
              <a:rPr lang="ru-RU" sz="2400" dirty="0">
                <a:latin typeface="Times New Roman" panose="02020603050405020304" pitchFamily="18" charset="0"/>
                <a:ea typeface="Courier New" panose="02070309020205020404" pitchFamily="49" charset="0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4887695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148" y="0"/>
            <a:ext cx="7517823" cy="740467"/>
          </a:xfrm>
        </p:spPr>
        <p:txBody>
          <a:bodyPr>
            <a:normAutofit fontScale="90000"/>
          </a:bodyPr>
          <a:lstStyle/>
          <a:p>
            <a:pPr algn="ctr">
              <a:lnSpc>
                <a:spcPct val="70000"/>
              </a:lnSpc>
            </a:pPr>
            <a:r>
              <a:rPr lang="ru-RU" sz="3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Европейский курс на энергосбережение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11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59" y="872936"/>
            <a:ext cx="1995054" cy="10680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56943" y="757726"/>
            <a:ext cx="55870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ea typeface="Courier New" panose="02070309020205020404" pitchFamily="49" charset="0"/>
              </a:rPr>
              <a:t>в спортзалах </a:t>
            </a:r>
            <a:r>
              <a:rPr lang="ru-RU" b="1" i="1" dirty="0"/>
              <a:t>поддерживать температуру не выше 15 градусов, отключили горячую воду в офисах, предложили населению отапливать в квартирах лишь одну комнату и вместо душа «обтираться влажной тряпкой»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59" y="2371103"/>
            <a:ext cx="1994858" cy="113702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56942" y="2477950"/>
            <a:ext cx="55870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серия трехчасовых отключений электроэнергии, почти 8 млн. британцев имеют проблемы с оплатой счетов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59" y="3938283"/>
            <a:ext cx="1994858" cy="101610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56941" y="3712797"/>
            <a:ext cx="55870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главным товаром в преддверии зимы стали грелки, спрос на которые вырос в среднем на 30%, возможна приостановка работы железнодорожного транспорта, если рост тарифов продолжится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3" t="13278" r="11600" b="17217"/>
          <a:stretch/>
        </p:blipFill>
        <p:spPr>
          <a:xfrm>
            <a:off x="299259" y="5426787"/>
            <a:ext cx="1994858" cy="11121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556940" y="5426788"/>
            <a:ext cx="55870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не включают отопление в школах, детям на уроках раздают пледы; студентов предлагают перевести на дистанционное обучение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2443942" y="1274505"/>
            <a:ext cx="1014153" cy="512731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443942" y="2683249"/>
            <a:ext cx="1014153" cy="512731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443942" y="4195095"/>
            <a:ext cx="1014153" cy="512731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2443942" y="5706941"/>
            <a:ext cx="1014153" cy="512731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-77579" y="522914"/>
            <a:ext cx="3933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Федеративная Республика Германия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5441" y="1968773"/>
            <a:ext cx="3933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Великобритания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43" y="3549152"/>
            <a:ext cx="2685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Французская Республика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9794" y="4995563"/>
            <a:ext cx="2685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Чешская Республика</a:t>
            </a:r>
          </a:p>
        </p:txBody>
      </p:sp>
    </p:spTree>
    <p:extLst>
      <p:ext uri="{BB962C8B-B14F-4D97-AF65-F5344CB8AC3E}">
        <p14:creationId xmlns:p14="http://schemas.microsoft.com/office/powerpoint/2010/main" val="187211432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12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40326" y="58189"/>
            <a:ext cx="8063347" cy="740467"/>
          </a:xfrm>
        </p:spPr>
        <p:txBody>
          <a:bodyPr>
            <a:normAutofit fontScale="90000"/>
          </a:bodyPr>
          <a:lstStyle/>
          <a:p>
            <a:pPr algn="ctr">
              <a:lnSpc>
                <a:spcPct val="70000"/>
              </a:lnSpc>
            </a:pPr>
            <a:r>
              <a:rPr lang="ru-RU" sz="3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Энергосбережение в Республике Беларусь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98022" y="798656"/>
            <a:ext cx="7556269" cy="46487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активное использование местных видов топлива</a:t>
            </a:r>
            <a:b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0326" y="2804683"/>
            <a:ext cx="8063347" cy="9794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объемам добычи торфа Беларусь занимает четвертое место в мире, по объему производств брикетов – первое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8022" y="1562837"/>
            <a:ext cx="2143052" cy="6733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ТОРФ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04630" y="1540414"/>
            <a:ext cx="2143052" cy="6733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ЩЕПА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11239" y="1562837"/>
            <a:ext cx="2143052" cy="6733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ЛЬНЯНАЯ КОСТРА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0325" y="4090792"/>
            <a:ext cx="8063347" cy="9794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местных видах топлива работают порядка </a:t>
            </a:r>
          </a:p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70% котельных ЖКХ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0325" y="5262667"/>
            <a:ext cx="8063347" cy="9794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доля местных топливно-энергетических ресурсов в балансе котельно-печного топлива достигла 44,3%</a:t>
            </a:r>
          </a:p>
        </p:txBody>
      </p:sp>
      <p:cxnSp>
        <p:nvCxnSpPr>
          <p:cNvPr id="3" name="Прямая со стрелкой 2"/>
          <p:cNvCxnSpPr>
            <a:endCxn id="8" idx="0"/>
          </p:cNvCxnSpPr>
          <p:nvPr/>
        </p:nvCxnSpPr>
        <p:spPr>
          <a:xfrm flipH="1">
            <a:off x="1869548" y="1263535"/>
            <a:ext cx="11010" cy="2993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2"/>
          </p:cNvCxnSpPr>
          <p:nvPr/>
        </p:nvCxnSpPr>
        <p:spPr>
          <a:xfrm flipH="1">
            <a:off x="4571998" y="1263535"/>
            <a:ext cx="4159" cy="2636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7344446" y="1252324"/>
            <a:ext cx="11010" cy="2993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978608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9" b="44559"/>
          <a:stretch/>
        </p:blipFill>
        <p:spPr>
          <a:xfrm>
            <a:off x="0" y="3778403"/>
            <a:ext cx="11369615" cy="303254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13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4288" y="246566"/>
            <a:ext cx="8747184" cy="103014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Коммунальные предприятия начали применять простые </a:t>
            </a:r>
          </a:p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использовании </a:t>
            </a:r>
            <a:r>
              <a:rPr lang="ru-RU" sz="2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предизолированные</a:t>
            </a: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трубы для подачи тепла, срок службы – 50 лет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4288" y="1925146"/>
            <a:ext cx="2143052" cy="85256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2019-2022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96087" y="1925146"/>
            <a:ext cx="2143052" cy="85256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произведена замена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67887" y="1925146"/>
            <a:ext cx="2803585" cy="85256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234 км тепловых сетей 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1" name="Прямая со стрелкой 10"/>
          <p:cNvCxnSpPr>
            <a:stCxn id="7" idx="3"/>
            <a:endCxn id="8" idx="1"/>
          </p:cNvCxnSpPr>
          <p:nvPr/>
        </p:nvCxnSpPr>
        <p:spPr>
          <a:xfrm>
            <a:off x="2367340" y="2351426"/>
            <a:ext cx="82874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8" idx="3"/>
            <a:endCxn id="9" idx="1"/>
          </p:cNvCxnSpPr>
          <p:nvPr/>
        </p:nvCxnSpPr>
        <p:spPr>
          <a:xfrm>
            <a:off x="5339139" y="2351426"/>
            <a:ext cx="82874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167887" y="3104088"/>
            <a:ext cx="2803585" cy="104521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</a:t>
            </a: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,4% от общей протяженности (1620 км)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6" name="Прямая со стрелкой 15"/>
          <p:cNvCxnSpPr>
            <a:stCxn id="9" idx="2"/>
            <a:endCxn id="14" idx="0"/>
          </p:cNvCxnSpPr>
          <p:nvPr/>
        </p:nvCxnSpPr>
        <p:spPr>
          <a:xfrm>
            <a:off x="7569680" y="2777706"/>
            <a:ext cx="0" cy="3263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24288" y="3104088"/>
            <a:ext cx="2143052" cy="155417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Доля тепловых сетей, выполненных в ПИ-трубе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97989" y="3454896"/>
            <a:ext cx="1223513" cy="85256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 </a:t>
            </a:r>
          </a:p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61,8%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01968" y="3452021"/>
            <a:ext cx="1223513" cy="85256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 82,5%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1" name="Прямая со стрелкой 20"/>
          <p:cNvCxnSpPr>
            <a:stCxn id="17" idx="3"/>
            <a:endCxn id="18" idx="1"/>
          </p:cNvCxnSpPr>
          <p:nvPr/>
        </p:nvCxnSpPr>
        <p:spPr>
          <a:xfrm>
            <a:off x="2367340" y="3881176"/>
            <a:ext cx="23064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8" idx="3"/>
            <a:endCxn id="19" idx="1"/>
          </p:cNvCxnSpPr>
          <p:nvPr/>
        </p:nvCxnSpPr>
        <p:spPr>
          <a:xfrm flipV="1">
            <a:off x="3821502" y="3878301"/>
            <a:ext cx="280466" cy="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24288" y="4938988"/>
            <a:ext cx="8747184" cy="103014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состоянию на 22 сентября 2022 г. заменено 46,1 км тепловых сетей или 2,8 процента от их общей протяженности.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55436356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35" r="10196"/>
          <a:stretch/>
        </p:blipFill>
        <p:spPr>
          <a:xfrm>
            <a:off x="2498473" y="0"/>
            <a:ext cx="6645528" cy="432499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14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4288" y="246566"/>
            <a:ext cx="8747184" cy="112503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связи с реализацией в нашей стране проекта по строительству Белорусской атомной электростанции у потребителей расширился спектр использования электроэнергии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4288" y="1741115"/>
            <a:ext cx="2143052" cy="103659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 январь – август 2022 г. 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4288" y="2937311"/>
            <a:ext cx="2143052" cy="103659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аналогичный период</a:t>
            </a:r>
          </a:p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2021 г.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57578" y="1741114"/>
            <a:ext cx="2143052" cy="103659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300,5 млн. </a:t>
            </a:r>
            <a:r>
              <a:rPr lang="ru-RU" sz="2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кВт·ч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57578" y="2937311"/>
            <a:ext cx="2143052" cy="103659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162,5 млн. </a:t>
            </a:r>
            <a:r>
              <a:rPr lang="ru-RU" sz="2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кВт·ч</a:t>
            </a: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1" name="Прямая со стрелкой 10"/>
          <p:cNvCxnSpPr>
            <a:stCxn id="6" idx="3"/>
            <a:endCxn id="8" idx="1"/>
          </p:cNvCxnSpPr>
          <p:nvPr/>
        </p:nvCxnSpPr>
        <p:spPr>
          <a:xfrm flipV="1">
            <a:off x="2367340" y="2259410"/>
            <a:ext cx="390238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7" idx="3"/>
            <a:endCxn id="9" idx="1"/>
          </p:cNvCxnSpPr>
          <p:nvPr/>
        </p:nvCxnSpPr>
        <p:spPr>
          <a:xfrm>
            <a:off x="2367340" y="3455607"/>
            <a:ext cx="3902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213231" y="2419015"/>
            <a:ext cx="2143052" cy="103659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рост в 1,8 раз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4288" y="4130012"/>
            <a:ext cx="8747184" cy="65764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Увеличение электропотребления для отопления и горячего водоснабжения ведется по трем направлениям: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24288" y="5002114"/>
            <a:ext cx="2769078" cy="171936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строительство нового электрифицированного многоквартирного </a:t>
            </a: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индивидуального жилья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02393" y="5002114"/>
            <a:ext cx="2769079" cy="171936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электрификация эксплуатируемого индивидуального жилищного фонда для целей отопления и горячего водоснабжения</a:t>
            </a:r>
            <a:endParaRPr lang="ru-RU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2467" y="4999400"/>
            <a:ext cx="2650825" cy="173291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перевод многоквартирных жилых домов с печным отоплением на использование электроэнергии</a:t>
            </a:r>
            <a:endParaRPr lang="ru-RU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1" name="Прямая со стрелкой 20"/>
          <p:cNvCxnSpPr>
            <a:stCxn id="15" idx="2"/>
            <a:endCxn id="19" idx="0"/>
          </p:cNvCxnSpPr>
          <p:nvPr/>
        </p:nvCxnSpPr>
        <p:spPr>
          <a:xfrm>
            <a:off x="4597880" y="4787660"/>
            <a:ext cx="0" cy="2117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7" idx="0"/>
          </p:cNvCxnSpPr>
          <p:nvPr/>
        </p:nvCxnSpPr>
        <p:spPr>
          <a:xfrm flipH="1">
            <a:off x="1608827" y="4787660"/>
            <a:ext cx="4314" cy="2144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8" idx="0"/>
          </p:cNvCxnSpPr>
          <p:nvPr/>
        </p:nvCxnSpPr>
        <p:spPr>
          <a:xfrm>
            <a:off x="7582619" y="4787660"/>
            <a:ext cx="4314" cy="2144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566071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464" y="3561858"/>
            <a:ext cx="3449128" cy="181912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15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28650" y="7355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Совершенствование систем обращения с коммунальными отходами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8408" y="1399116"/>
            <a:ext cx="8747184" cy="93001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Республике Беларусь ежегодно образуется около 4 млн. тонн твердых коммунальных отходов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082295360"/>
              </p:ext>
            </p:extLst>
          </p:nvPr>
        </p:nvGraphicFramePr>
        <p:xfrm>
          <a:off x="0" y="2329132"/>
          <a:ext cx="3436189" cy="2882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3027873" y="2482060"/>
            <a:ext cx="2143052" cy="284043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 2012 по 2021 объемы сбора вторичных материальных ресурсов увеличились в 2 раза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57101" y="2983665"/>
            <a:ext cx="1223513" cy="115638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 </a:t>
            </a:r>
          </a:p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381,6 тыс. т.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291837" y="2556978"/>
            <a:ext cx="1223513" cy="11776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 790,6 тыс. т.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3" name="Прямая со стрелкой 22"/>
          <p:cNvCxnSpPr>
            <a:stCxn id="20" idx="3"/>
            <a:endCxn id="21" idx="1"/>
          </p:cNvCxnSpPr>
          <p:nvPr/>
        </p:nvCxnSpPr>
        <p:spPr>
          <a:xfrm flipV="1">
            <a:off x="5170925" y="3561858"/>
            <a:ext cx="386176" cy="3404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21" idx="3"/>
            <a:endCxn id="22" idx="1"/>
          </p:cNvCxnSpPr>
          <p:nvPr/>
        </p:nvCxnSpPr>
        <p:spPr>
          <a:xfrm flipV="1">
            <a:off x="6780614" y="3145778"/>
            <a:ext cx="511223" cy="4160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198408" y="5439469"/>
            <a:ext cx="8747184" cy="132050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 началу 2022 года уровень использования коммунальных отходов составил 31,1%, что в 3 раза больше, чем 9 лет назад. Поставлена задача достичь уровня использования коммунальных отходов к 2025 году – 64%, а к 2035 году – 90%</a:t>
            </a:r>
          </a:p>
        </p:txBody>
      </p:sp>
    </p:spTree>
    <p:extLst>
      <p:ext uri="{BB962C8B-B14F-4D97-AF65-F5344CB8AC3E}">
        <p14:creationId xmlns:p14="http://schemas.microsoft.com/office/powerpoint/2010/main" val="3575370772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00"/>
          <a:stretch/>
        </p:blipFill>
        <p:spPr>
          <a:xfrm>
            <a:off x="4666945" y="5095668"/>
            <a:ext cx="3364302" cy="176570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16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-181155"/>
            <a:ext cx="9144000" cy="1157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Совершенствование систем обращения </a:t>
            </a:r>
            <a:b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с коммунальными отходами в Витебской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8408" y="976420"/>
            <a:ext cx="8747184" cy="10939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Витебской области проводится работа по закрытию мусоропроводов в многоэтажных жилых домах и созданию площадок для раздельного сбора ТКО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8408" y="2266867"/>
            <a:ext cx="2143052" cy="116644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1 октября 2022 г.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38091" y="2266867"/>
            <a:ext cx="3027871" cy="116644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мусоропроводы закрыты в 26 жилых домах 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9" name="Прямая со стрелкой 8"/>
          <p:cNvCxnSpPr>
            <a:stCxn id="7" idx="3"/>
            <a:endCxn id="8" idx="1"/>
          </p:cNvCxnSpPr>
          <p:nvPr/>
        </p:nvCxnSpPr>
        <p:spPr>
          <a:xfrm>
            <a:off x="2341460" y="2850090"/>
            <a:ext cx="49663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366294" y="2266867"/>
            <a:ext cx="2700068" cy="116644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72% от запланированного на 2022 г.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6" name="Прямая со стрелкой 15"/>
          <p:cNvCxnSpPr>
            <a:stCxn id="8" idx="3"/>
            <a:endCxn id="14" idx="1"/>
          </p:cNvCxnSpPr>
          <p:nvPr/>
        </p:nvCxnSpPr>
        <p:spPr>
          <a:xfrm>
            <a:off x="5865962" y="2850090"/>
            <a:ext cx="50033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98408" y="3629841"/>
            <a:ext cx="2143052" cy="116644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Охват населения раздельным сбором отходов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2341460" y="4222188"/>
            <a:ext cx="49663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2838091" y="3629841"/>
            <a:ext cx="2143052" cy="116644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87% </a:t>
            </a:r>
            <a:b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(частный сектор – 41,3%)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198852" y="3638965"/>
            <a:ext cx="3867509" cy="191644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1 октября 2022 г. в области установлено 39,5 тыс. контейнеров для раздельного сбора отходов в секторе многоквартирной застройки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04491" y="4941554"/>
            <a:ext cx="3867509" cy="191644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Сектору индивидуальной жилой застройки передано 62,4 тыс. контейнеров емкостью 120 (240) литров для сбора ТКО и ВМР</a:t>
            </a:r>
          </a:p>
        </p:txBody>
      </p:sp>
    </p:spTree>
    <p:extLst>
      <p:ext uri="{BB962C8B-B14F-4D97-AF65-F5344CB8AC3E}">
        <p14:creationId xmlns:p14="http://schemas.microsoft.com/office/powerpoint/2010/main" val="40438430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30" y="3927810"/>
            <a:ext cx="1339635" cy="287711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17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2913" y="122405"/>
            <a:ext cx="8747184" cy="10939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соответствии с Национальной стратегией реализуются следующие комплексы мероприятий по совершенствованию системы обращения с ТКО и ВМР: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2912" y="1473910"/>
            <a:ext cx="2803585" cy="205429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развитие инфраструктуры и совершенствование логистики </a:t>
            </a:r>
          </a:p>
          <a:p>
            <a:pPr algn="ctr"/>
            <a:r>
              <a:rPr lang="ru-RU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раздельного сбора отходов – модернизация транспортного парка, контейнерного хозяйства, инфраструктуры сбора (контейнерные площадки, мусоропроводы)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76512" y="1473910"/>
            <a:ext cx="2803585" cy="205429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энергетическое использование отходов – внедрение технологии применения в цементной промышленности альтернативного RDF-топлива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04712" y="1473910"/>
            <a:ext cx="2803585" cy="205429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модернизация системы обращения с коммунальными отходами на основе перехода от районной системы управления отходами на региональный уровень – в том числе создание 30 крупных комплексных объектов по сортировке и использованию ТКО, обслуживающих 3–6 районов</a:t>
            </a:r>
          </a:p>
        </p:txBody>
      </p:sp>
      <p:cxnSp>
        <p:nvCxnSpPr>
          <p:cNvPr id="10" name="Прямая со стрелкой 9"/>
          <p:cNvCxnSpPr>
            <a:stCxn id="5" idx="2"/>
            <a:endCxn id="8" idx="0"/>
          </p:cNvCxnSpPr>
          <p:nvPr/>
        </p:nvCxnSpPr>
        <p:spPr>
          <a:xfrm>
            <a:off x="4606505" y="1216324"/>
            <a:ext cx="0" cy="2575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2"/>
            <a:endCxn id="6" idx="0"/>
          </p:cNvCxnSpPr>
          <p:nvPr/>
        </p:nvCxnSpPr>
        <p:spPr>
          <a:xfrm flipH="1">
            <a:off x="1634705" y="1216324"/>
            <a:ext cx="2971800" cy="2575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2"/>
            <a:endCxn id="7" idx="0"/>
          </p:cNvCxnSpPr>
          <p:nvPr/>
        </p:nvCxnSpPr>
        <p:spPr>
          <a:xfrm>
            <a:off x="4606505" y="1216324"/>
            <a:ext cx="2971800" cy="2575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69622" y="3844361"/>
            <a:ext cx="2143052" cy="28658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RDF-топливо</a:t>
            </a: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refuse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derived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fuel</a:t>
            </a:r>
            <a:r>
              <a:rPr lang="ru-RU" sz="20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или твердое </a:t>
            </a:r>
            <a:r>
              <a:rPr lang="ru-RU" sz="20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вторичное топливо) 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– это топливо, полученное из отходов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97529" y="3848358"/>
            <a:ext cx="6582568" cy="10939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рамках мероприятий по созданию региональных объектов по сортировке и использованию ТКО, включая производство </a:t>
            </a:r>
            <a:b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пре-RDF-топлива, и полигонов для их захоронения в Витебской области реализуются следующие объекты: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397529" y="5066091"/>
            <a:ext cx="2143052" cy="164412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Новополоцкий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региональный комплекс по обращению с ТКО“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837045" y="5066091"/>
            <a:ext cx="2143052" cy="164412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”Полигон ТБО г.Орша“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606504" y="5066091"/>
            <a:ext cx="2143052" cy="164412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”Комплекс по углубленной переработке изношенных шин и резинотехнических изделий с получением резиновой крошки и производством резинотехнических изделий“ </a:t>
            </a:r>
          </a:p>
        </p:txBody>
      </p:sp>
      <p:cxnSp>
        <p:nvCxnSpPr>
          <p:cNvPr id="24" name="Прямая со стрелкой 23"/>
          <p:cNvCxnSpPr>
            <a:stCxn id="19" idx="2"/>
            <a:endCxn id="22" idx="0"/>
          </p:cNvCxnSpPr>
          <p:nvPr/>
        </p:nvCxnSpPr>
        <p:spPr>
          <a:xfrm flipH="1">
            <a:off x="5678030" y="4942277"/>
            <a:ext cx="10783" cy="12381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9" idx="2"/>
            <a:endCxn id="20" idx="0"/>
          </p:cNvCxnSpPr>
          <p:nvPr/>
        </p:nvCxnSpPr>
        <p:spPr>
          <a:xfrm flipH="1">
            <a:off x="3469055" y="4942277"/>
            <a:ext cx="2219758" cy="12381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9" idx="2"/>
            <a:endCxn id="21" idx="0"/>
          </p:cNvCxnSpPr>
          <p:nvPr/>
        </p:nvCxnSpPr>
        <p:spPr>
          <a:xfrm>
            <a:off x="5688813" y="4942277"/>
            <a:ext cx="2219758" cy="12381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590262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577" y="4069751"/>
            <a:ext cx="2520015" cy="260577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1157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СОВЕРШЕНСТВОВАНИЕ ТАРИФНОЙ ПОЛИТИКИ </a:t>
            </a:r>
          </a:p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В СФЕРЕ ОКАЗАНИЯ ЖИЛИЩНО-КОММУНАЛЬНЫХ УСЛУГ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8408" y="1447773"/>
            <a:ext cx="8747184" cy="10939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ежегодный платеж по типовой 2-х комнатной квартире площадью </a:t>
            </a: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48 кв. м с тремя проживающими при нормативном потреблении услуг не должен увеличиться более чем на 5 долл. США в эквиваленте.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8408" y="1014620"/>
            <a:ext cx="8747184" cy="28591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ОСНОВНОЙ ПРИНЦИП: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8408" y="2669172"/>
            <a:ext cx="8747184" cy="118683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июне 2022 г. Правительством принято решение об отмене ранее запланированного повышения (с 1 июня 2022 г. на 8,8%) тарифов на тепловую энергию и на электрическую энергию, используемую на нужды отопления </a:t>
            </a:r>
            <a:b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горячего водоснабжения.</a:t>
            </a:r>
          </a:p>
        </p:txBody>
      </p:sp>
      <p:cxnSp>
        <p:nvCxnSpPr>
          <p:cNvPr id="11" name="Прямая со стрелкой 10"/>
          <p:cNvCxnSpPr>
            <a:stCxn id="7" idx="2"/>
            <a:endCxn id="6" idx="0"/>
          </p:cNvCxnSpPr>
          <p:nvPr/>
        </p:nvCxnSpPr>
        <p:spPr>
          <a:xfrm>
            <a:off x="4572000" y="1300532"/>
            <a:ext cx="0" cy="147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89" y="4069751"/>
            <a:ext cx="1339635" cy="273798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209027" y="4069752"/>
            <a:ext cx="2725946" cy="273798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 период с 2016 года по 2021 год экономия затрат по системе ЖКХ составила более 725 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10722091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19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8793" y="193391"/>
            <a:ext cx="8747184" cy="68650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октября 2016 г. функционирует система безналичных жилищных субсидий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8793" y="1104918"/>
            <a:ext cx="8747184" cy="248367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Это позволяет адресно оказать поддержку малообеспеченным гражданам или семьям при оплате жилищно-коммунальных услуг, если их затраты на эти цели превышают 20% от совокупного дохода семьи в городе и 15% – </a:t>
            </a:r>
          </a:p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сельской местности, при условии, что объемы потребления этих услуг находятся в пределах установленных законодательством норм и нормативов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8793" y="3803670"/>
            <a:ext cx="8747184" cy="133767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Витебской области по состоянию на 1 сентября 2022 г.               4134 семьям предоставлены БЖС на сумму 267,9 тыс. рублей, в том числе по </a:t>
            </a:r>
            <a:r>
              <a:rPr lang="ru-RU" sz="2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выявительному</a:t>
            </a: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принципу – 4040 семьям на сумму 249,5 тыс. рублей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267" y="5263430"/>
            <a:ext cx="742460" cy="159457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726081" y="5287905"/>
            <a:ext cx="3812608" cy="143947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среди проблем, больше всего волнующих население, тарифы на коммунальные услуги находятся на 11 месте </a:t>
            </a:r>
            <a:b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(19,6% опрошенных) из 17</a:t>
            </a:r>
          </a:p>
        </p:txBody>
      </p:sp>
    </p:spTree>
    <p:extLst>
      <p:ext uri="{BB962C8B-B14F-4D97-AF65-F5344CB8AC3E}">
        <p14:creationId xmlns:p14="http://schemas.microsoft.com/office/powerpoint/2010/main" val="409373741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385" y="3519577"/>
            <a:ext cx="9014604" cy="115593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ЖИЛИЩНО-КОММУНАЛЬНОЕ ХОЗЯЙСТВО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385" y="5052201"/>
            <a:ext cx="1535502" cy="109267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Жилищное хозяйство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28159" y="5060824"/>
            <a:ext cx="1837427" cy="109267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Водоснабжение и водоотведение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42427" y="5060824"/>
            <a:ext cx="1837426" cy="109267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Коммунальная теплоэнергетика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56694" y="5052201"/>
            <a:ext cx="1535502" cy="109267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Благоустройство и санитарная очистка населенных пунктов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461849" y="5052202"/>
            <a:ext cx="1613140" cy="109267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Озеленение городов</a:t>
            </a:r>
          </a:p>
        </p:txBody>
      </p:sp>
      <p:cxnSp>
        <p:nvCxnSpPr>
          <p:cNvPr id="11" name="Прямая со стрелкой 10"/>
          <p:cNvCxnSpPr>
            <a:endCxn id="5" idx="0"/>
          </p:cNvCxnSpPr>
          <p:nvPr/>
        </p:nvCxnSpPr>
        <p:spPr>
          <a:xfrm>
            <a:off x="819510" y="4675516"/>
            <a:ext cx="8626" cy="3766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651904" y="4675515"/>
            <a:ext cx="8626" cy="3766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602193" y="4675516"/>
            <a:ext cx="8626" cy="3766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487064" y="4694205"/>
            <a:ext cx="8626" cy="3766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8275607" y="4675516"/>
            <a:ext cx="8626" cy="3766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781245" y="934254"/>
            <a:ext cx="50320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/>
              <a:t>”Основным критерием эффективности работы нашего коммунального хозяйства является оценка со стороны рядового потребителя. Мы все понимаем, что услуги ЖКХ – основа качества жизни людей. </a:t>
            </a:r>
            <a:br>
              <a:rPr lang="ru-RU" b="1" i="1" dirty="0"/>
            </a:br>
            <a:r>
              <a:rPr lang="ru-RU" b="1" i="1" dirty="0"/>
              <a:t>Если в квартире у человека тепло, в кране хорошая вода, в подъезде и во дворе порядок, то и слова в ваш адрес будут только положительные“</a:t>
            </a:r>
            <a:endParaRPr lang="ru-RU" b="1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21" y="812319"/>
            <a:ext cx="2675627" cy="2675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2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5212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20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6264" y="0"/>
            <a:ext cx="9144000" cy="7435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УЛУЧШЕНИЕ БЛАГОУСТРОЙСТВА НАСЕЛЕННЫХ ПУНКТОВ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57402" y="1015240"/>
            <a:ext cx="5684674" cy="162875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”Очень хотел бы, чтобы не только в Минске, но на территории всех наших городов и поселков был порядок, чтобы чувствовалась забота человека </a:t>
            </a:r>
            <a:b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 том уголке, где ты живешь. И мы этот имидж не должны потерять“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r="9414" b="29929"/>
          <a:stretch/>
        </p:blipFill>
        <p:spPr>
          <a:xfrm>
            <a:off x="508958" y="639991"/>
            <a:ext cx="1846054" cy="237925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4892" y="3112277"/>
            <a:ext cx="8747184" cy="6178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Основными мероприятиями по благоустройству населенных пунктов в сфере ЖКХ являются: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905850"/>
            <a:ext cx="2208363" cy="29521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поддержание и восстановление санитарного и технического состояния придомовых территорий многоквартирных жилых домов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55014" y="3905850"/>
            <a:ext cx="2113470" cy="29521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содержание и ремонт улично-дорожной сети, включая ремонт мостовых сооружений, населенных пунктов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15135" y="3926654"/>
            <a:ext cx="2113470" cy="293134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реконструкция (модернизация) мостовых сооружений населенных пунктов;</a:t>
            </a: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наружное освещение населенных пунктов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66633" y="3926654"/>
            <a:ext cx="2268744" cy="293134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содержание и ремонт объектов благоустройства, кроме наружного освещения, а также содержания и ремонта улично-дорожной сети населенных пунктов</a:t>
            </a:r>
          </a:p>
        </p:txBody>
      </p:sp>
      <p:cxnSp>
        <p:nvCxnSpPr>
          <p:cNvPr id="18" name="Прямая со стрелкой 17"/>
          <p:cNvCxnSpPr>
            <a:stCxn id="10" idx="2"/>
            <a:endCxn id="11" idx="0"/>
          </p:cNvCxnSpPr>
          <p:nvPr/>
        </p:nvCxnSpPr>
        <p:spPr>
          <a:xfrm flipH="1">
            <a:off x="1104182" y="3730107"/>
            <a:ext cx="3364302" cy="1757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0" idx="2"/>
            <a:endCxn id="14" idx="0"/>
          </p:cNvCxnSpPr>
          <p:nvPr/>
        </p:nvCxnSpPr>
        <p:spPr>
          <a:xfrm flipH="1">
            <a:off x="3411749" y="3730107"/>
            <a:ext cx="1056735" cy="1757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0" idx="2"/>
            <a:endCxn id="15" idx="0"/>
          </p:cNvCxnSpPr>
          <p:nvPr/>
        </p:nvCxnSpPr>
        <p:spPr>
          <a:xfrm>
            <a:off x="4468484" y="3730107"/>
            <a:ext cx="1203386" cy="1965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0" idx="2"/>
            <a:endCxn id="16" idx="0"/>
          </p:cNvCxnSpPr>
          <p:nvPr/>
        </p:nvCxnSpPr>
        <p:spPr>
          <a:xfrm>
            <a:off x="4468484" y="3730107"/>
            <a:ext cx="3532521" cy="1965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06438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4900"/>
            <a:ext cx="9144000" cy="19431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21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4289" y="146649"/>
            <a:ext cx="8747184" cy="10240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Беларуси установлен норматив </a:t>
            </a:r>
            <a:r>
              <a:rPr lang="ru-RU" sz="2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озелененности</a:t>
            </a: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территорий населенных пунктов – 40%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2914" y="2403139"/>
            <a:ext cx="2725946" cy="144294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устройству (ремонту) 231 детской игровой площадки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85141" y="2403139"/>
            <a:ext cx="2725946" cy="144294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ремонту </a:t>
            </a:r>
            <a:br>
              <a:rPr lang="ru-RU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153,5 </a:t>
            </a:r>
            <a:r>
              <a:rPr lang="ru-RU" sz="2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тыс.м.кв</a:t>
            </a:r>
            <a:r>
              <a:rPr lang="ru-RU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br>
              <a:rPr lang="ru-RU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улично-дорожной сети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43533" y="2395652"/>
            <a:ext cx="2725946" cy="234419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ремонту 220 контейнерных площадок, установке 95 контейнеров для сбора отходов, в том числе 103 контейнера для раздельного сбора отходов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4289" y="3973545"/>
            <a:ext cx="2725946" cy="188764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посадке около </a:t>
            </a:r>
            <a:b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29 тыс. деревьев </a:t>
            </a:r>
            <a:b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13 тыс. кустарников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43533" y="4917369"/>
            <a:ext cx="2725946" cy="103957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устройству и ремонту </a:t>
            </a:r>
          </a:p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17,7 га газонов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185141" y="4013488"/>
            <a:ext cx="2725946" cy="184770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ремонту 83 шахтных колодцев, ликвидации 40 заброшенных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2914" y="1508603"/>
            <a:ext cx="8747184" cy="6178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населенных пунктах Витебской области проведены работы:</a:t>
            </a:r>
          </a:p>
        </p:txBody>
      </p:sp>
      <p:cxnSp>
        <p:nvCxnSpPr>
          <p:cNvPr id="13" name="Прямая со стрелкой 12"/>
          <p:cNvCxnSpPr>
            <a:stCxn id="11" idx="2"/>
            <a:endCxn id="8" idx="0"/>
          </p:cNvCxnSpPr>
          <p:nvPr/>
        </p:nvCxnSpPr>
        <p:spPr>
          <a:xfrm>
            <a:off x="4606506" y="2126433"/>
            <a:ext cx="0" cy="2692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1" idx="2"/>
            <a:endCxn id="6" idx="0"/>
          </p:cNvCxnSpPr>
          <p:nvPr/>
        </p:nvCxnSpPr>
        <p:spPr>
          <a:xfrm flipH="1">
            <a:off x="1595887" y="2126433"/>
            <a:ext cx="3010619" cy="2767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1" idx="2"/>
            <a:endCxn id="7" idx="0"/>
          </p:cNvCxnSpPr>
          <p:nvPr/>
        </p:nvCxnSpPr>
        <p:spPr>
          <a:xfrm>
            <a:off x="4606506" y="2126433"/>
            <a:ext cx="2941608" cy="2767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6" idx="2"/>
            <a:endCxn id="9" idx="0"/>
          </p:cNvCxnSpPr>
          <p:nvPr/>
        </p:nvCxnSpPr>
        <p:spPr>
          <a:xfrm flipH="1">
            <a:off x="1587262" y="3846084"/>
            <a:ext cx="8625" cy="1274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8" idx="2"/>
            <a:endCxn id="10" idx="0"/>
          </p:cNvCxnSpPr>
          <p:nvPr/>
        </p:nvCxnSpPr>
        <p:spPr>
          <a:xfrm>
            <a:off x="4606506" y="4739849"/>
            <a:ext cx="0" cy="1775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7" idx="2"/>
            <a:endCxn id="14" idx="0"/>
          </p:cNvCxnSpPr>
          <p:nvPr/>
        </p:nvCxnSpPr>
        <p:spPr>
          <a:xfrm>
            <a:off x="7548114" y="3846084"/>
            <a:ext cx="0" cy="16740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744079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22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626" y="264746"/>
            <a:ext cx="9144000" cy="1000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ИСПОЛЬЗОВАНИЕ </a:t>
            </a:r>
          </a:p>
          <a:p>
            <a:pPr algn="ctr"/>
            <a:r>
              <a:rPr lang="ru-RU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ИНФОРМАЦИОННЫХ ТЕХНОЛОГИЙ В СФЕРЕ ЖКХ. </a:t>
            </a:r>
          </a:p>
          <a:p>
            <a:pPr algn="ctr"/>
            <a:r>
              <a:rPr lang="ru-RU" sz="2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РАБОТА С ОБРАЩЕНИЯМИ ГРАЖДАН И ЮРИДИЧЕСКИХ ЛИЦ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2309" y="1561380"/>
            <a:ext cx="8384876" cy="103735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государственная информационная система </a:t>
            </a:r>
            <a:b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”Жилищно-коммунальное хозяйство“ (ГИС ЖКХ), которая объединяет в себе следующие ресурсы: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2309" y="2696620"/>
            <a:ext cx="2544792" cy="173576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автоматизированная система ”Диспетчерская служба“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73724" y="2696620"/>
            <a:ext cx="2613804" cy="173576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республиканский портал </a:t>
            </a:r>
            <a:b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”Моя Республика“ 115.бел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54151" y="2696620"/>
            <a:ext cx="2493034" cy="173576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автоматизированная информационная система ”Учет эксплуатационных затрат по жилому дому“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2309" y="4575591"/>
            <a:ext cx="2544792" cy="145427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геоинформационная система ”Интерактивная карта </a:t>
            </a:r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г.Минска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30593" y="4608779"/>
            <a:ext cx="2700066" cy="142108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информационная система </a:t>
            </a: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”Инженерные сети“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54151" y="4530275"/>
            <a:ext cx="2458528" cy="142195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мессенджере 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Telegram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запущен чат-бот ”Контакт-центр ЖКХ 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г.Минска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 (@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portbelbot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</a:p>
        </p:txBody>
      </p:sp>
      <p:cxnSp>
        <p:nvCxnSpPr>
          <p:cNvPr id="16" name="Прямая со стрелкой 15"/>
          <p:cNvCxnSpPr>
            <a:stCxn id="8" idx="2"/>
          </p:cNvCxnSpPr>
          <p:nvPr/>
        </p:nvCxnSpPr>
        <p:spPr>
          <a:xfrm flipH="1">
            <a:off x="4533183" y="2598733"/>
            <a:ext cx="21564" cy="978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8" idx="2"/>
            <a:endCxn id="9" idx="0"/>
          </p:cNvCxnSpPr>
          <p:nvPr/>
        </p:nvCxnSpPr>
        <p:spPr>
          <a:xfrm flipH="1">
            <a:off x="1634705" y="2598733"/>
            <a:ext cx="2920042" cy="978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8" idx="2"/>
            <a:endCxn id="11" idx="0"/>
          </p:cNvCxnSpPr>
          <p:nvPr/>
        </p:nvCxnSpPr>
        <p:spPr>
          <a:xfrm>
            <a:off x="4554747" y="2598733"/>
            <a:ext cx="2945921" cy="978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8" idx="2"/>
            <a:endCxn id="12" idx="0"/>
          </p:cNvCxnSpPr>
          <p:nvPr/>
        </p:nvCxnSpPr>
        <p:spPr>
          <a:xfrm flipH="1">
            <a:off x="1634705" y="2598733"/>
            <a:ext cx="2920042" cy="197685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8" idx="2"/>
            <a:endCxn id="14" idx="0"/>
          </p:cNvCxnSpPr>
          <p:nvPr/>
        </p:nvCxnSpPr>
        <p:spPr>
          <a:xfrm>
            <a:off x="4554747" y="2598733"/>
            <a:ext cx="2928668" cy="19315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0" idx="2"/>
            <a:endCxn id="13" idx="0"/>
          </p:cNvCxnSpPr>
          <p:nvPr/>
        </p:nvCxnSpPr>
        <p:spPr>
          <a:xfrm>
            <a:off x="4580626" y="4432389"/>
            <a:ext cx="0" cy="1763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919255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23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891" y="181154"/>
            <a:ext cx="8945592" cy="115593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 2021 год в МЖКХ и в организации ЖКХ поступило около 70 тыс. обращений граждан. Это примерно на 3% меньше, чем в 2020 году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4891" y="1584384"/>
            <a:ext cx="8945592" cy="202145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 1 января по 30 сентября 2022 г. по единому короткому телефонному номеру 115 и посредством интернет-портала 115.бел поступило более 1,88 млн. заявок и претензий (по сравнению с аналогичным периодом прошлого года на 11,9% меньше), оказано порядка 1,32 млн. консультаций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1" y="5061716"/>
            <a:ext cx="3015917" cy="1796284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602619594"/>
              </p:ext>
            </p:extLst>
          </p:nvPr>
        </p:nvGraphicFramePr>
        <p:xfrm>
          <a:off x="3927894" y="3853133"/>
          <a:ext cx="3904891" cy="2994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94891" y="3768607"/>
            <a:ext cx="4106173" cy="121248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телефонный опрос на вопрос ”Удовлетворены ли вы работой жилищно-коммунальных служб в Вашем населенном пункте?“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252158" y="5061716"/>
            <a:ext cx="1294635" cy="12946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426375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609" y="4123113"/>
            <a:ext cx="2097391" cy="27348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2476" y="1598989"/>
            <a:ext cx="7720642" cy="2387600"/>
          </a:xfrm>
        </p:spPr>
        <p:txBody>
          <a:bodyPr>
            <a:normAutofit/>
          </a:bodyPr>
          <a:lstStyle/>
          <a:p>
            <a:r>
              <a:rPr lang="ru-RU" b="1" dirty="0">
                <a:latin typeface="+mn-lt"/>
              </a:rPr>
              <a:t>СПАСИБО ЗА ВНИМАНИЕ!</a:t>
            </a:r>
            <a:endParaRPr lang="en-US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49"/>
            <a:ext cx="2053086" cy="1835801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24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45440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770" y="-109327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Жилищный фонд, его содержание и эксплуатация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1795" y="1216237"/>
            <a:ext cx="8528650" cy="62119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Жилищный фонд Республики Беларусь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1795" y="2015619"/>
            <a:ext cx="8528650" cy="62119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1,5 миллиона жилых домов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1795" y="2815001"/>
            <a:ext cx="8528650" cy="62119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267 миллионов кв. метров</a:t>
            </a:r>
          </a:p>
        </p:txBody>
      </p:sp>
      <p:cxnSp>
        <p:nvCxnSpPr>
          <p:cNvPr id="8" name="Прямая со стрелкой 7"/>
          <p:cNvCxnSpPr>
            <a:stCxn id="4" idx="2"/>
            <a:endCxn id="5" idx="0"/>
          </p:cNvCxnSpPr>
          <p:nvPr/>
        </p:nvCxnSpPr>
        <p:spPr>
          <a:xfrm>
            <a:off x="4546120" y="1837427"/>
            <a:ext cx="0" cy="1781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46120" y="2636809"/>
            <a:ext cx="0" cy="1781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256675439"/>
              </p:ext>
            </p:extLst>
          </p:nvPr>
        </p:nvGraphicFramePr>
        <p:xfrm>
          <a:off x="0" y="3780637"/>
          <a:ext cx="3995651" cy="2467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1997825" y="4580019"/>
            <a:ext cx="1521229" cy="38238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/>
              <a:t>95 млн. кв. м.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920882533"/>
              </p:ext>
            </p:extLst>
          </p:nvPr>
        </p:nvGraphicFramePr>
        <p:xfrm>
          <a:off x="4430684" y="3780637"/>
          <a:ext cx="3969770" cy="2526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1"/>
          <p:cNvSpPr txBox="1"/>
          <p:nvPr/>
        </p:nvSpPr>
        <p:spPr>
          <a:xfrm>
            <a:off x="5442064" y="4388826"/>
            <a:ext cx="617913" cy="38238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/>
              <a:t>94%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6415569" y="5044085"/>
            <a:ext cx="617913" cy="38238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/>
              <a:t>6%</a:t>
            </a:r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3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20569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6733" y="501342"/>
            <a:ext cx="8528650" cy="92013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Жилищно-коммунальное хозяйство </a:t>
            </a:r>
            <a:b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Витебской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6733" y="1642957"/>
            <a:ext cx="8528650" cy="92013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обслуживании 16 млн. кв. м. жилищного фонда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6733" y="2784572"/>
            <a:ext cx="8528650" cy="92013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После капитального ремонта введено 338,9 тыс. кв. 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6733" y="4092440"/>
            <a:ext cx="8528650" cy="13939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Отчисления на ремонт жилфонда</a:t>
            </a:r>
          </a:p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1 ноября 2022 г. тариф – 0,1958 за 1 кв. м. ежемесячно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603" y="4995482"/>
            <a:ext cx="1788947" cy="1862518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4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20366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6733" y="501341"/>
            <a:ext cx="8528650" cy="99494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Механизмы реализации </a:t>
            </a:r>
            <a:r>
              <a:rPr lang="ru-RU" sz="3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энергоэффективных</a:t>
            </a:r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мероприятий в жилищном фонде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6733" y="1860114"/>
            <a:ext cx="2611034" cy="109267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утепление фасада жилого дома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43650" y="1860114"/>
            <a:ext cx="2541761" cy="109267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установка счетчиков тепла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11294" y="1860113"/>
            <a:ext cx="2541761" cy="109267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замена системы отопления</a:t>
            </a:r>
          </a:p>
        </p:txBody>
      </p:sp>
      <p:cxnSp>
        <p:nvCxnSpPr>
          <p:cNvPr id="9" name="Прямая со стрелкой 8"/>
          <p:cNvCxnSpPr>
            <a:endCxn id="5" idx="0"/>
          </p:cNvCxnSpPr>
          <p:nvPr/>
        </p:nvCxnSpPr>
        <p:spPr>
          <a:xfrm>
            <a:off x="1612250" y="1496290"/>
            <a:ext cx="0" cy="3638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682417" y="1496289"/>
            <a:ext cx="0" cy="3638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658374" y="1496289"/>
            <a:ext cx="0" cy="3638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6733" y="3177932"/>
            <a:ext cx="8426126" cy="115299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Тепловая модернизация 50 многоквартирных домов приводит </a:t>
            </a:r>
            <a:b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 сокращению финансовых затрат на субсидирование оплаты тепловой энергии для населения из бюджета на 520 тыс. руб. ежегодно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12" y="3244434"/>
            <a:ext cx="505892" cy="1086497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504604" y="5287826"/>
            <a:ext cx="2369128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ДО:</a:t>
            </a:r>
          </a:p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Гкал</a:t>
            </a:r>
          </a:p>
          <a:p>
            <a:pPr algn="ctr"/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6733" y="4548453"/>
            <a:ext cx="8426126" cy="58842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Тепловая модернизация. В месяц отопительного периода потребление тепловой энергии двухкомнатной квартирой площадью 48 кв. м: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488872" y="5287826"/>
            <a:ext cx="2369128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ПОСЛЕ:</a:t>
            </a:r>
          </a:p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0,7 Гкал</a:t>
            </a:r>
          </a:p>
        </p:txBody>
      </p:sp>
      <p:cxnSp>
        <p:nvCxnSpPr>
          <p:cNvPr id="19" name="Прямая со стрелкой 18"/>
          <p:cNvCxnSpPr>
            <a:endCxn id="15" idx="0"/>
          </p:cNvCxnSpPr>
          <p:nvPr/>
        </p:nvCxnSpPr>
        <p:spPr>
          <a:xfrm>
            <a:off x="2689168" y="5136882"/>
            <a:ext cx="0" cy="1509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673436" y="5136882"/>
            <a:ext cx="0" cy="1509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5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140" y="5212354"/>
            <a:ext cx="1697316" cy="141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56325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6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28650" y="7355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Развитие систем питьевого водоснабжения и водоотведения (канализации)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2848" y="1399116"/>
            <a:ext cx="8038303" cy="71231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2020 – 2021 гг. в стране построено 68,52 км сетей водоснабжения </a:t>
            </a: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48,51 км сетей водоотведения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3442" y="2823748"/>
            <a:ext cx="2570739" cy="169788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Подпрограмма «Чистая вода»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5" r="2890"/>
          <a:stretch/>
        </p:blipFill>
        <p:spPr>
          <a:xfrm>
            <a:off x="0" y="2482187"/>
            <a:ext cx="2030615" cy="23810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73386" y="2303996"/>
            <a:ext cx="3241964" cy="161062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обеспечение потребителей водоснабжением питьевого качества</a:t>
            </a:r>
            <a:endParaRPr lang="ru-RU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73386" y="4202443"/>
            <a:ext cx="3241964" cy="161062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обеспечение населения централизованными системами водоснабжения и водоотведения</a:t>
            </a:r>
            <a:endParaRPr lang="ru-RU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03558" y="5247373"/>
            <a:ext cx="2950505" cy="161062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повышение качества очистки сточных вод и надежности систем водоснабжения и водоотведения</a:t>
            </a:r>
            <a:endParaRPr lang="ru-RU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4" name="Прямая со стрелкой 13"/>
          <p:cNvCxnSpPr>
            <a:stCxn id="8" idx="3"/>
            <a:endCxn id="9" idx="1"/>
          </p:cNvCxnSpPr>
          <p:nvPr/>
        </p:nvCxnSpPr>
        <p:spPr>
          <a:xfrm flipV="1">
            <a:off x="4364181" y="3109310"/>
            <a:ext cx="909205" cy="5633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3"/>
            <a:endCxn id="11" idx="1"/>
          </p:cNvCxnSpPr>
          <p:nvPr/>
        </p:nvCxnSpPr>
        <p:spPr>
          <a:xfrm>
            <a:off x="4364181" y="3672692"/>
            <a:ext cx="909205" cy="13350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8" idx="2"/>
            <a:endCxn id="12" idx="0"/>
          </p:cNvCxnSpPr>
          <p:nvPr/>
        </p:nvCxnSpPr>
        <p:spPr>
          <a:xfrm flipH="1">
            <a:off x="3078811" y="4521635"/>
            <a:ext cx="1" cy="7257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17662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693" y="0"/>
            <a:ext cx="1866307" cy="212805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7</a:t>
            </a:fld>
            <a:endParaRPr lang="en-US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8065" y="73553"/>
            <a:ext cx="894449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Водоснабжение в Витебской области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1160" y="1074920"/>
            <a:ext cx="8038303" cy="94507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Обеспеченность потребителей Витебской области качественной питьевой водой в 2021 году составила 97,5 процента, в 2022 году ожидается на уровне 98,9 процента или 100 процентов к заданию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1160" y="2253681"/>
            <a:ext cx="2913560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Станции обезжелезивания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806190" y="2285518"/>
            <a:ext cx="2651760" cy="974484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Введено в эксплуатацию в 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623910" y="2221325"/>
            <a:ext cx="1975553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 станций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4229192" y="3038285"/>
            <a:ext cx="831271" cy="974484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1160" y="4132642"/>
            <a:ext cx="2780554" cy="58842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н.п.Голубичи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Глубокского района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18909" y="4132642"/>
            <a:ext cx="2780554" cy="58842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н.п.Калиново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Витебского района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18909" y="4894764"/>
            <a:ext cx="2780554" cy="58842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н.п.Пестуница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Витебского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18909" y="5656886"/>
            <a:ext cx="2780554" cy="95173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н.п.Задубровье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Витебского района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61160" y="4894763"/>
            <a:ext cx="2780554" cy="58842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н.п.Вышедки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Городокского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района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61160" y="5669428"/>
            <a:ext cx="2780554" cy="93919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н.п.Бельковщина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Верхнедвинского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района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9603" y="4552034"/>
            <a:ext cx="2477195" cy="1501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816735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2847" y="459778"/>
            <a:ext cx="8038303" cy="94507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Сети водоснабжения и водоотведения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08316" y="1588662"/>
            <a:ext cx="2107226" cy="55602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ПЛАН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1611" y="1588661"/>
            <a:ext cx="2107226" cy="55602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ФАКТ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01982" y="2461500"/>
            <a:ext cx="2913560" cy="128754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Заменить </a:t>
            </a:r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74,5 км сетей водоснабжения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1982" y="4065857"/>
            <a:ext cx="2913560" cy="128754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Заменить </a:t>
            </a:r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11,9 км сетей водоотведения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1611" y="2461500"/>
            <a:ext cx="2913560" cy="128754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Заменено </a:t>
            </a:r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65,9 км сетей водоснабжения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61611" y="4065857"/>
            <a:ext cx="2913560" cy="128754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Заменено </a:t>
            </a:r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7,2 км сетей водоотведения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19255310">
            <a:off x="6976359" y="1940695"/>
            <a:ext cx="1753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На 1 сентября 2022 г.</a:t>
            </a:r>
          </a:p>
        </p:txBody>
      </p:sp>
      <p:sp>
        <p:nvSpPr>
          <p:cNvPr id="13" name="TextBox 12"/>
          <p:cNvSpPr txBox="1"/>
          <p:nvPr/>
        </p:nvSpPr>
        <p:spPr>
          <a:xfrm rot="19255310">
            <a:off x="7134547" y="3582754"/>
            <a:ext cx="1753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На 1 сентября 2022 г.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27"/>
          <a:stretch/>
        </p:blipFill>
        <p:spPr>
          <a:xfrm rot="10800000">
            <a:off x="0" y="5353396"/>
            <a:ext cx="9144001" cy="1371598"/>
          </a:xfrm>
          <a:prstGeom prst="rect">
            <a:avLst/>
          </a:prstGeom>
        </p:spPr>
      </p:pic>
      <p:cxnSp>
        <p:nvCxnSpPr>
          <p:cNvPr id="16" name="Прямая со стрелкой 15"/>
          <p:cNvCxnSpPr>
            <a:stCxn id="8" idx="3"/>
            <a:endCxn id="10" idx="1"/>
          </p:cNvCxnSpPr>
          <p:nvPr/>
        </p:nvCxnSpPr>
        <p:spPr>
          <a:xfrm>
            <a:off x="3815542" y="3105270"/>
            <a:ext cx="104606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3"/>
            <a:endCxn id="7" idx="1"/>
          </p:cNvCxnSpPr>
          <p:nvPr/>
        </p:nvCxnSpPr>
        <p:spPr>
          <a:xfrm flipV="1">
            <a:off x="3815542" y="1866672"/>
            <a:ext cx="1046069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9" idx="3"/>
            <a:endCxn id="11" idx="1"/>
          </p:cNvCxnSpPr>
          <p:nvPr/>
        </p:nvCxnSpPr>
        <p:spPr>
          <a:xfrm>
            <a:off x="3815542" y="4709627"/>
            <a:ext cx="104606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25958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533" y="3812221"/>
            <a:ext cx="1657992" cy="285291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schemeClr val="tx1"/>
                </a:solidFill>
              </a:rPr>
              <a:t>9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4567" y="459778"/>
            <a:ext cx="8853055" cy="12110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Для выполнения поручения Главы государства </a:t>
            </a:r>
            <a:b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обеспечению потребителей качественной питьевой водой</a:t>
            </a:r>
            <a:b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 2025 необходимо: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045863"/>
            <a:ext cx="2980062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85 станций обезжелезивания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02032" y="2045863"/>
            <a:ext cx="2998124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159 мини-станций обезжелезивания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22126" y="2045863"/>
            <a:ext cx="2921874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переподключить</a:t>
            </a: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b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 населенных пунктов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0" name="Прямая со стрелкой 9"/>
          <p:cNvCxnSpPr>
            <a:stCxn id="5" idx="2"/>
            <a:endCxn id="7" idx="0"/>
          </p:cNvCxnSpPr>
          <p:nvPr/>
        </p:nvCxnSpPr>
        <p:spPr>
          <a:xfrm flipH="1">
            <a:off x="4601094" y="1670858"/>
            <a:ext cx="1" cy="3750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2"/>
            <a:endCxn id="6" idx="0"/>
          </p:cNvCxnSpPr>
          <p:nvPr/>
        </p:nvCxnSpPr>
        <p:spPr>
          <a:xfrm flipH="1">
            <a:off x="1490031" y="1670858"/>
            <a:ext cx="3111064" cy="3750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2"/>
            <a:endCxn id="8" idx="0"/>
          </p:cNvCxnSpPr>
          <p:nvPr/>
        </p:nvCxnSpPr>
        <p:spPr>
          <a:xfrm>
            <a:off x="4601095" y="1670858"/>
            <a:ext cx="3081968" cy="3750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011680" y="3459027"/>
            <a:ext cx="4779818" cy="97423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Всего в Республике Беларусь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50917" y="4719598"/>
            <a:ext cx="2980062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871 станция обезжелезивания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01467" y="4719598"/>
            <a:ext cx="2980062" cy="103815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61 населенный пункт </a:t>
            </a:r>
            <a:r>
              <a:rPr lang="ru-RU" sz="2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переподключен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9" name="Прямая со стрелкой 18"/>
          <p:cNvCxnSpPr>
            <a:stCxn id="15" idx="2"/>
            <a:endCxn id="17" idx="0"/>
          </p:cNvCxnSpPr>
          <p:nvPr/>
        </p:nvCxnSpPr>
        <p:spPr>
          <a:xfrm>
            <a:off x="4401589" y="4433262"/>
            <a:ext cx="2389909" cy="2863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2"/>
          </p:cNvCxnSpPr>
          <p:nvPr/>
        </p:nvCxnSpPr>
        <p:spPr>
          <a:xfrm flipH="1">
            <a:off x="2240948" y="4433262"/>
            <a:ext cx="2160641" cy="2863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98857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454</TotalTime>
  <Words>1631</Words>
  <Application>Microsoft Office PowerPoint</Application>
  <PresentationFormat>Экран (4:3)</PresentationFormat>
  <Paragraphs>211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Office Theme</vt:lpstr>
      <vt:lpstr>ЖИЛИЩНО-КОММУНАЛЬНОЕ ХОЗЯЙСТВО:  ПЕРСПЕКТИВЫ РАЗВИТИЯ </vt:lpstr>
      <vt:lpstr>Презентация PowerPoint</vt:lpstr>
      <vt:lpstr>Жилищный фонд, его содержание и эксплуатация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Европейский курс на энергосбережение</vt:lpstr>
      <vt:lpstr>Энергосбережение в Республике Беларусь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82</cp:revision>
  <dcterms:created xsi:type="dcterms:W3CDTF">2018-09-04T12:10:47Z</dcterms:created>
  <dcterms:modified xsi:type="dcterms:W3CDTF">2022-11-15T06:04:26Z</dcterms:modified>
</cp:coreProperties>
</file>