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84" r:id="rId4"/>
    <p:sldId id="266" r:id="rId5"/>
    <p:sldId id="279" r:id="rId6"/>
    <p:sldId id="280" r:id="rId7"/>
    <p:sldId id="281" r:id="rId8"/>
    <p:sldId id="283" r:id="rId9"/>
    <p:sldId id="286" r:id="rId10"/>
  </p:sldIdLst>
  <p:sldSz cx="9144000" cy="6858000" type="screen4x3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82" autoAdjust="0"/>
  </p:normalViewPr>
  <p:slideViewPr>
    <p:cSldViewPr>
      <p:cViewPr varScale="1">
        <p:scale>
          <a:sx n="70" d="100"/>
          <a:sy n="70" d="100"/>
        </p:scale>
        <p:origin x="14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811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 собственных</a:t>
            </a:r>
            <a:r>
              <a:rPr lang="ru-RU" sz="16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</a:t>
            </a:r>
          </a:p>
          <a:p>
            <a:pPr>
              <a:defRPr sz="811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 2025 </a:t>
            </a:r>
            <a:r>
              <a:rPr lang="ru-RU" sz="16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16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(план на 2025 год 26 619,0 тыс. рублей,                                                  факт 2024 года 24 053,7 тыс. рублей, процент роста 110,7 %)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7.831460674157302E-2"/>
          <c:y val="1.1416897167393693E-2"/>
        </c:manualLayout>
      </c:layout>
      <c:overlay val="0"/>
      <c:spPr>
        <a:noFill/>
        <a:ln w="25763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1.3763381403167302E-2"/>
          <c:y val="0.12360999774443973"/>
          <c:w val="0.97952130889172295"/>
          <c:h val="0.700146028996127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Лист2!$B$1</c:f>
              <c:strCache>
                <c:ptCount val="1"/>
                <c:pt idx="0">
                  <c:v>план  2025</c:v>
                </c:pt>
              </c:strCache>
            </c:strRef>
          </c:tx>
          <c:spPr>
            <a:solidFill>
              <a:srgbClr val="FF00FF"/>
            </a:solidFill>
            <a:ln w="12881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8.855485400767131E-3"/>
                  <c:y val="1.6119086971937632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 smtClean="0"/>
                      <a:t>12 827,8</a:t>
                    </a:r>
                    <a:endParaRPr lang="en-US" sz="1000" baseline="0" dirty="0" smtClean="0"/>
                  </a:p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sz="1000" baseline="0" dirty="0" smtClean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7318375915220884E-2"/>
                      <c:h val="4.61387442458084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9D6C-48AF-953E-B430365A1802}"/>
                </c:ext>
              </c:extLst>
            </c:dLbl>
            <c:dLbl>
              <c:idx val="1"/>
              <c:layout>
                <c:manualLayout>
                  <c:x val="-2.908807396266478E-2"/>
                  <c:y val="-9.2235074915310595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 smtClean="0"/>
                      <a:t>1 457,1</a:t>
                    </a:r>
                    <a:endParaRPr lang="en-US" sz="1000" baseline="0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998650800672393E-2"/>
                      <c:h val="4.59770080973616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9D6C-48AF-953E-B430365A1802}"/>
                </c:ext>
              </c:extLst>
            </c:dLbl>
            <c:dLbl>
              <c:idx val="2"/>
              <c:layout>
                <c:manualLayout>
                  <c:x val="9.0161216293175497E-3"/>
                  <c:y val="-7.3958956862003773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 smtClean="0"/>
                      <a:t>404,3</a:t>
                    </a:r>
                    <a:endParaRPr lang="en-US" sz="1000" baseline="0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728987879324066E-2"/>
                      <c:h val="3.47173326449465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D6C-48AF-953E-B430365A1802}"/>
                </c:ext>
              </c:extLst>
            </c:dLbl>
            <c:dLbl>
              <c:idx val="3"/>
              <c:layout>
                <c:manualLayout>
                  <c:x val="-2.586028045651597E-2"/>
                  <c:y val="-1.36589000659158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sz="1000" baseline="0" dirty="0" smtClean="0"/>
                  </a:p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 smtClean="0"/>
                      <a:t>1 </a:t>
                    </a:r>
                    <a:r>
                      <a:rPr lang="en-US" sz="1000" baseline="0" dirty="0" smtClean="0"/>
                      <a:t>617,7</a:t>
                    </a:r>
                    <a:endParaRPr lang="en-US" sz="1000" baseline="0" dirty="0" smtClean="0"/>
                  </a:p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sz="1000" baseline="0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6987414845616215E-2"/>
                      <c:h val="5.3256383801908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9D6C-48AF-953E-B430365A1802}"/>
                </c:ext>
              </c:extLst>
            </c:dLbl>
            <c:dLbl>
              <c:idx val="4"/>
              <c:layout>
                <c:manualLayout>
                  <c:x val="-1.0062981066973472E-2"/>
                  <c:y val="-5.8767526564042754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 smtClean="0"/>
                      <a:t>5 796,9</a:t>
                    </a:r>
                    <a:endParaRPr lang="en-US" sz="1000" baseline="0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243685304786339"/>
                      <c:h val="3.847055779575155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D6C-48AF-953E-B430365A1802}"/>
                </c:ext>
              </c:extLst>
            </c:dLbl>
            <c:dLbl>
              <c:idx val="5"/>
              <c:layout>
                <c:manualLayout>
                  <c:x val="6.1296962486573695E-4"/>
                  <c:y val="7.4221682219969224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 smtClean="0"/>
                      <a:t>1 </a:t>
                    </a:r>
                    <a:r>
                      <a:rPr lang="en-US" sz="1000" baseline="0" dirty="0" smtClean="0"/>
                      <a:t>581,7 </a:t>
                    </a:r>
                    <a:endParaRPr lang="en-US" sz="1000" baseline="0" dirty="0" smtClean="0"/>
                  </a:p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sz="1000" baseline="0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380673272582498E-2"/>
                      <c:h val="5.16068458235691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D6C-48AF-953E-B430365A1802}"/>
                </c:ext>
              </c:extLst>
            </c:dLbl>
            <c:dLbl>
              <c:idx val="6"/>
              <c:layout>
                <c:manualLayout>
                  <c:x val="-2.1373418561443865E-2"/>
                  <c:y val="-8.564446052781871E-4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 smtClean="0"/>
                      <a:t>2 </a:t>
                    </a:r>
                    <a:r>
                      <a:rPr lang="en-US" sz="1000" baseline="0" dirty="0" smtClean="0"/>
                      <a:t>933,5</a:t>
                    </a:r>
                    <a:endParaRPr lang="en-US" sz="1000" baseline="0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244382022471911E-2"/>
                      <c:h val="4.973023324816664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D6C-48AF-953E-B430365A1802}"/>
                </c:ext>
              </c:extLst>
            </c:dLbl>
            <c:dLbl>
              <c:idx val="7"/>
              <c:layout>
                <c:manualLayout>
                  <c:x val="-1.0648499817548977E-2"/>
                  <c:y val="-9.9328734350683789E-3"/>
                </c:manualLayout>
              </c:layout>
              <c:numFmt formatCode="\О\с\н\о\в\н\о\й" sourceLinked="0"/>
              <c:spPr>
                <a:noFill/>
                <a:ln w="25763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accent2">
                          <a:lumMod val="50000"/>
                        </a:schemeClr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D6C-48AF-953E-B430365A1802}"/>
                </c:ext>
              </c:extLst>
            </c:dLbl>
            <c:numFmt formatCode="\О\с\н\о\в\н\о\й" sourceLinked="0"/>
            <c:spPr>
              <a:noFill/>
              <a:ln w="2576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 i="0" u="none" strike="noStrike" baseline="0">
                    <a:solidFill>
                      <a:srgbClr val="8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Лист2!$A$2:$A$8</c:f>
              <c:strCache>
                <c:ptCount val="7"/>
                <c:pt idx="0">
                  <c:v>Подоходный налог, 116,6 %</c:v>
                </c:pt>
                <c:pt idx="1">
                  <c:v>Налог на прибыль, 111,6 %</c:v>
                </c:pt>
                <c:pt idx="2">
                  <c:v>Земельный налог, 115,6 %</c:v>
                </c:pt>
                <c:pt idx="3">
                  <c:v>Налог на недвижимость, 121,3 %</c:v>
                </c:pt>
                <c:pt idx="4">
                  <c:v>НДС, 108,2 %</c:v>
                </c:pt>
                <c:pt idx="5">
                  <c:v>Компенсация расходов государства,     111,5 %</c:v>
                </c:pt>
                <c:pt idx="6">
                  <c:v>Прочие , 89,2 %</c:v>
                </c:pt>
              </c:strCache>
            </c:strRef>
          </c:cat>
          <c:val>
            <c:numRef>
              <c:f>Лист2!$B$2:$B$8</c:f>
              <c:numCache>
                <c:formatCode>#,##0.0</c:formatCode>
                <c:ptCount val="7"/>
                <c:pt idx="0">
                  <c:v>12827.8</c:v>
                </c:pt>
                <c:pt idx="1">
                  <c:v>1457.1</c:v>
                </c:pt>
                <c:pt idx="2">
                  <c:v>404.3</c:v>
                </c:pt>
                <c:pt idx="3">
                  <c:v>1617.7</c:v>
                </c:pt>
                <c:pt idx="4">
                  <c:v>5796.9</c:v>
                </c:pt>
                <c:pt idx="5">
                  <c:v>1581.7</c:v>
                </c:pt>
                <c:pt idx="6">
                  <c:v>2933.5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6C-48AF-953E-B430365A1802}"/>
            </c:ext>
          </c:extLst>
        </c:ser>
        <c:ser>
          <c:idx val="1"/>
          <c:order val="1"/>
          <c:tx>
            <c:strRef>
              <c:f>Лист2!$C$1</c:f>
              <c:strCache>
                <c:ptCount val="1"/>
                <c:pt idx="0">
                  <c:v>факт 2024</c:v>
                </c:pt>
              </c:strCache>
            </c:strRef>
          </c:tx>
          <c:spPr>
            <a:solidFill>
              <a:srgbClr val="00FFFF"/>
            </a:solidFill>
            <a:ln w="12881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6.0392557066409225E-2"/>
                  <c:y val="2.1710924150475631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 smtClean="0"/>
                      <a:t>11 001,7</a:t>
                    </a:r>
                  </a:p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sz="1000" baseline="0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002112271078475"/>
                      <c:h val="7.31044908720946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9D6C-48AF-953E-B430365A1802}"/>
                </c:ext>
              </c:extLst>
            </c:dLbl>
            <c:dLbl>
              <c:idx val="1"/>
              <c:layout>
                <c:manualLayout>
                  <c:x val="1.4148677342298506E-2"/>
                  <c:y val="-5.7781524102197002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 smtClean="0"/>
                      <a:t>1 305,3</a:t>
                    </a:r>
                    <a:endParaRPr lang="en-US" sz="1000" baseline="0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861662832876228E-2"/>
                      <c:h val="4.22237829465565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9D6C-48AF-953E-B430365A1802}"/>
                </c:ext>
              </c:extLst>
            </c:dLbl>
            <c:dLbl>
              <c:idx val="2"/>
              <c:layout>
                <c:manualLayout>
                  <c:x val="1.405522870034499E-2"/>
                  <c:y val="-2.3932720927170734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 smtClean="0"/>
                      <a:t>349,8</a:t>
                    </a:r>
                    <a:endParaRPr lang="en-US" sz="1000" baseline="0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785167654604988E-2"/>
                      <c:h val="4.03471703711540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9D6C-48AF-953E-B430365A1802}"/>
                </c:ext>
              </c:extLst>
            </c:dLbl>
            <c:dLbl>
              <c:idx val="3"/>
              <c:layout>
                <c:manualLayout>
                  <c:x val="2.1085182255736842E-2"/>
                  <c:y val="1.362685902030698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 smtClean="0"/>
                      <a:t>1 </a:t>
                    </a:r>
                    <a:r>
                      <a:rPr lang="en-US" sz="1000" baseline="0" dirty="0" smtClean="0"/>
                      <a:t>334,1</a:t>
                    </a:r>
                    <a:endParaRPr lang="en-US" sz="1000" baseline="0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605392373706102E-2"/>
                      <c:h val="4.59770080973616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9D6C-48AF-953E-B430365A1802}"/>
                </c:ext>
              </c:extLst>
            </c:dLbl>
            <c:dLbl>
              <c:idx val="4"/>
              <c:layout>
                <c:manualLayout>
                  <c:x val="3.3817017605945326E-2"/>
                  <c:y val="-6.9919333734563939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 smtClean="0"/>
                      <a:t>5 356,9</a:t>
                    </a:r>
                    <a:endParaRPr lang="en-US" sz="1000" baseline="0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155954171458901E-2"/>
                      <c:h val="4.59770080973616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9D6C-48AF-953E-B430365A1802}"/>
                </c:ext>
              </c:extLst>
            </c:dLbl>
            <c:dLbl>
              <c:idx val="5"/>
              <c:layout>
                <c:manualLayout>
                  <c:x val="1.9634955249327395E-2"/>
                  <c:y val="7.2860406161806973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 smtClean="0"/>
                      <a:t>1 </a:t>
                    </a:r>
                    <a:r>
                      <a:rPr lang="en-US" sz="1000" baseline="0" dirty="0" smtClean="0"/>
                      <a:t>418,1</a:t>
                    </a:r>
                    <a:endParaRPr lang="en-US" sz="1000" baseline="0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403145182694854E-2"/>
                      <c:h val="4.59770080973616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9D6C-48AF-953E-B430365A1802}"/>
                </c:ext>
              </c:extLst>
            </c:dLbl>
            <c:dLbl>
              <c:idx val="6"/>
              <c:layout>
                <c:manualLayout>
                  <c:x val="1.2085731218267705E-2"/>
                  <c:y val="1.4152225674395053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 smtClean="0"/>
                      <a:t>3 287,7</a:t>
                    </a:r>
                    <a:endParaRPr lang="en-US" sz="1000" baseline="0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266853932584273E-2"/>
                      <c:h val="5.16068458235691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9D6C-48AF-953E-B430365A1802}"/>
                </c:ext>
              </c:extLst>
            </c:dLbl>
            <c:dLbl>
              <c:idx val="7"/>
              <c:layout>
                <c:manualLayout>
                  <c:x val="1.1573640543254242E-2"/>
                  <c:y val="-4.813113279599282E-3"/>
                </c:manualLayout>
              </c:layout>
              <c:numFmt formatCode="\О\с\н\о\в\н\о\й" sourceLinked="0"/>
              <c:spPr>
                <a:noFill/>
                <a:ln w="25763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2">
                          <a:lumMod val="75000"/>
                        </a:schemeClr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D6C-48AF-953E-B430365A1802}"/>
                </c:ext>
              </c:extLst>
            </c:dLbl>
            <c:numFmt formatCode="\О\с\н\о\в\н\о\й" sourceLinked="0"/>
            <c:spPr>
              <a:noFill/>
              <a:ln w="2576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 i="0" u="none" strike="noStrike" baseline="0">
                    <a:solidFill>
                      <a:srgbClr val="003366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Лист2!$A$2:$A$8</c:f>
              <c:strCache>
                <c:ptCount val="7"/>
                <c:pt idx="0">
                  <c:v>Подоходный налог, 116,6 %</c:v>
                </c:pt>
                <c:pt idx="1">
                  <c:v>Налог на прибыль, 111,6 %</c:v>
                </c:pt>
                <c:pt idx="2">
                  <c:v>Земельный налог, 115,6 %</c:v>
                </c:pt>
                <c:pt idx="3">
                  <c:v>Налог на недвижимость, 121,3 %</c:v>
                </c:pt>
                <c:pt idx="4">
                  <c:v>НДС, 108,2 %</c:v>
                </c:pt>
                <c:pt idx="5">
                  <c:v>Компенсация расходов государства,     111,5 %</c:v>
                </c:pt>
                <c:pt idx="6">
                  <c:v>Прочие , 89,2 %</c:v>
                </c:pt>
              </c:strCache>
            </c:strRef>
          </c:cat>
          <c:val>
            <c:numRef>
              <c:f>Лист2!$C$2:$C$8</c:f>
              <c:numCache>
                <c:formatCode>#,##0.0</c:formatCode>
                <c:ptCount val="7"/>
                <c:pt idx="0">
                  <c:v>11001.7</c:v>
                </c:pt>
                <c:pt idx="1">
                  <c:v>1305.3</c:v>
                </c:pt>
                <c:pt idx="2" formatCode="0.0">
                  <c:v>349.8</c:v>
                </c:pt>
                <c:pt idx="3" formatCode="General">
                  <c:v>1334.1</c:v>
                </c:pt>
                <c:pt idx="4" formatCode="0.0">
                  <c:v>5356.9</c:v>
                </c:pt>
                <c:pt idx="5" formatCode="General">
                  <c:v>1418.1</c:v>
                </c:pt>
                <c:pt idx="6" formatCode="0.0">
                  <c:v>3287.7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9D6C-48AF-953E-B430365A1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671264"/>
        <c:axId val="1"/>
      </c:barChart>
      <c:catAx>
        <c:axId val="144671264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nextTo"/>
        <c:spPr>
          <a:ln w="9661">
            <a:noFill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 Cyr"/>
                <a:cs typeface="Times New Roman" panose="02020603050405020304" pitchFamily="18" charset="0"/>
              </a:defRPr>
            </a:pPr>
            <a:endParaRPr lang="ru-RU"/>
          </a:p>
        </c:txPr>
        <c:crossAx val="1"/>
        <c:crosses val="autoZero"/>
        <c:auto val="0"/>
        <c:lblAlgn val="ctr"/>
        <c:lblOffset val="10"/>
        <c:tickLblSkip val="1"/>
        <c:tickMarkSkip val="1"/>
        <c:noMultiLvlLbl val="0"/>
      </c:catAx>
      <c:valAx>
        <c:axId val="1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44671264"/>
        <c:crosses val="autoZero"/>
        <c:crossBetween val="between"/>
      </c:valAx>
      <c:spPr>
        <a:solidFill>
          <a:srgbClr val="FFFF00"/>
        </a:solidFill>
        <a:ln w="25763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</c:legendEntry>
      <c:layout>
        <c:manualLayout>
          <c:xMode val="edge"/>
          <c:yMode val="edge"/>
          <c:x val="0.69498910675381265"/>
          <c:y val="0.15549215406562053"/>
          <c:w val="0.22549019607843138"/>
          <c:h val="0.14550641940085593"/>
        </c:manualLayout>
      </c:layout>
      <c:overlay val="0"/>
      <c:spPr>
        <a:solidFill>
          <a:srgbClr val="FFFFFF"/>
        </a:solidFill>
        <a:ln w="3220">
          <a:solidFill>
            <a:srgbClr val="000000"/>
          </a:solidFill>
          <a:prstDash val="solid"/>
        </a:ln>
      </c:spPr>
      <c:txPr>
        <a:bodyPr/>
        <a:lstStyle/>
        <a:p>
          <a:pPr>
            <a:defRPr sz="745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FFFFFF"/>
    </a:solidFill>
    <a:ln>
      <a:noFill/>
    </a:ln>
  </c:spPr>
  <c:txPr>
    <a:bodyPr/>
    <a:lstStyle/>
    <a:p>
      <a:pPr>
        <a:defRPr sz="811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="t" anchorCtr="0"/>
          <a:lstStyle/>
          <a:p>
            <a:pPr>
              <a:defRPr sz="240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815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Структура расходов бюджета района  </a:t>
            </a:r>
          </a:p>
          <a:p>
            <a:pPr>
              <a:defRPr sz="240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815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по отраслям </a:t>
            </a:r>
            <a:r>
              <a:rPr lang="ru-RU" sz="1815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на  2025 год</a:t>
            </a:r>
            <a:r>
              <a:rPr lang="ru-RU" sz="2269" b="1" i="0" u="none" strike="noStrike" baseline="0" dirty="0" smtClean="0">
                <a:solidFill>
                  <a:srgbClr val="000000"/>
                </a:solidFill>
                <a:latin typeface="Arial Cyr"/>
                <a:cs typeface="Arial Cyr"/>
              </a:rPr>
              <a:t> </a:t>
            </a:r>
            <a:endParaRPr lang="ru-RU" sz="1248" b="0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defRPr sz="240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400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Расходы всего  </a:t>
            </a:r>
            <a:r>
              <a:rPr lang="ru-RU" sz="1400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-  </a:t>
            </a:r>
            <a:r>
              <a:rPr lang="ru-RU" sz="1400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58 323,6 </a:t>
            </a:r>
            <a:r>
              <a:rPr lang="ru-RU" sz="1400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тыс. </a:t>
            </a:r>
            <a:r>
              <a:rPr lang="ru-RU" sz="1400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рублей, </a:t>
            </a:r>
          </a:p>
          <a:p>
            <a:pPr>
              <a:defRPr sz="240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400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в том числе на социальную сферу 39 719,3 тыс. рублей или 68,1 %</a:t>
            </a:r>
            <a:endParaRPr lang="ru-RU" sz="1400" b="0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</c:rich>
      </c:tx>
      <c:layout>
        <c:manualLayout>
          <c:xMode val="edge"/>
          <c:yMode val="edge"/>
          <c:x val="9.4782248075732115E-2"/>
          <c:y val="0"/>
        </c:manualLayout>
      </c:layout>
      <c:overlay val="0"/>
      <c:spPr>
        <a:noFill/>
        <a:ln w="28812">
          <a:noFill/>
        </a:ln>
      </c:spPr>
    </c:title>
    <c:autoTitleDeleted val="0"/>
    <c:view3D>
      <c:rotX val="40"/>
      <c:rotY val="16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651222651222652"/>
          <c:y val="0.21314102564102563"/>
          <c:w val="0.57657657657657657"/>
          <c:h val="0.54006410256410253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4406">
              <a:solidFill>
                <a:srgbClr val="000000"/>
              </a:solidFill>
              <a:prstDash val="solid"/>
            </a:ln>
          </c:spPr>
          <c:explosion val="25"/>
          <c:dPt>
            <c:idx val="0"/>
            <c:bubble3D val="0"/>
            <c:spPr>
              <a:solidFill>
                <a:srgbClr val="FFCC0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0256-4D8C-9130-2440A81275C2}"/>
              </c:ext>
            </c:extLst>
          </c:dPt>
          <c:dPt>
            <c:idx val="1"/>
            <c:bubble3D val="0"/>
            <c:spPr>
              <a:solidFill>
                <a:srgbClr val="CCFFCC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0256-4D8C-9130-2440A81275C2}"/>
              </c:ext>
            </c:extLst>
          </c:dPt>
          <c:dPt>
            <c:idx val="2"/>
            <c:bubble3D val="0"/>
            <c:spPr>
              <a:solidFill>
                <a:srgbClr val="80000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0256-4D8C-9130-2440A81275C2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0256-4D8C-9130-2440A81275C2}"/>
              </c:ext>
            </c:extLst>
          </c:dPt>
          <c:dPt>
            <c:idx val="4"/>
            <c:bubble3D val="0"/>
            <c:spPr>
              <a:solidFill>
                <a:srgbClr val="FF00FF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0256-4D8C-9130-2440A81275C2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0256-4D8C-9130-2440A81275C2}"/>
              </c:ext>
            </c:extLst>
          </c:dPt>
          <c:dPt>
            <c:idx val="6"/>
            <c:bubble3D val="0"/>
            <c:spPr>
              <a:solidFill>
                <a:srgbClr val="CCFFCC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0256-4D8C-9130-2440A81275C2}"/>
              </c:ext>
            </c:extLst>
          </c:dPt>
          <c:dPt>
            <c:idx val="7"/>
            <c:bubble3D val="0"/>
            <c:spPr>
              <a:solidFill>
                <a:srgbClr val="80800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0256-4D8C-9130-2440A81275C2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0256-4D8C-9130-2440A81275C2}"/>
              </c:ext>
            </c:extLst>
          </c:dPt>
          <c:dPt>
            <c:idx val="9"/>
            <c:bubble3D val="0"/>
            <c:spPr>
              <a:solidFill>
                <a:srgbClr val="C0504D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0256-4D8C-9130-2440A81275C2}"/>
              </c:ext>
            </c:extLst>
          </c:dPt>
          <c:dLbls>
            <c:dLbl>
              <c:idx val="0"/>
              <c:layout>
                <c:manualLayout>
                  <c:x val="0.24599764849804767"/>
                  <c:y val="3.1251231782899055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F8CAF614-D019-4B5E-BB77-1144DC6DD044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B9FC4A0F-156D-47B9-8E0D-AFF826636ED6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14,7 %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902382110943993"/>
                      <c:h val="0.1010585669655445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256-4D8C-9130-2440A81275C2}"/>
                </c:ext>
              </c:extLst>
            </c:dLbl>
            <c:dLbl>
              <c:idx val="1"/>
              <c:layout>
                <c:manualLayout>
                  <c:x val="0.18921589969373381"/>
                  <c:y val="7.0378518069856649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7FCEBEC5-B371-4817-95EF-4024E569ABB5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21D57B08-99C3-4CFF-BEE1-79BE8D6553CC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0,0 %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256-4D8C-9130-2440A81275C2}"/>
                </c:ext>
              </c:extLst>
            </c:dLbl>
            <c:dLbl>
              <c:idx val="2"/>
              <c:layout>
                <c:manualLayout>
                  <c:x val="-1.040259133237237E-2"/>
                  <c:y val="7.9926993741166963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C609FA7E-9A5E-4602-B322-9E47E91A1774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0477C8A0-0BA3-4D94-90C4-5039971E2C83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3,6 %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256-4D8C-9130-2440A81275C2}"/>
                </c:ext>
              </c:extLst>
            </c:dLbl>
            <c:dLbl>
              <c:idx val="3"/>
              <c:layout>
                <c:manualLayout>
                  <c:x val="-0.14956184648774445"/>
                  <c:y val="2.6394023823945085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5E5ED2E8-48AA-4A81-91DB-50E6C4DEBAF5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F5D260A5-C787-48B9-9F13-B547483F8C2C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0,2 %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256-4D8C-9130-2440A81275C2}"/>
                </c:ext>
              </c:extLst>
            </c:dLbl>
            <c:dLbl>
              <c:idx val="4"/>
              <c:layout>
                <c:manualLayout>
                  <c:x val="-0.10383751221632788"/>
                  <c:y val="-4.1015949929335757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35774A0C-85C0-450E-B6FD-8240C90E5081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5DB76999-703E-4ABD-A07D-0CB515830D77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13,3 %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256-4D8C-9130-2440A81275C2}"/>
                </c:ext>
              </c:extLst>
            </c:dLbl>
            <c:dLbl>
              <c:idx val="5"/>
              <c:layout>
                <c:manualLayout>
                  <c:x val="0.15282613023091215"/>
                  <c:y val="8.3822716372602177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93BE82F1-1D7F-4FBD-96ED-B74923255247}" type="CATEGORYNAME">
                      <a:rPr lang="ru-RU" sz="1000" baseline="0" dirty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A87ECCF8-372F-4D57-8F08-AE8809460B23}" type="VALUE">
                      <a:rPr lang="ru-RU" sz="1000" baseline="0" smtClean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endParaRPr lang="ru-RU" sz="1000" baseline="0" dirty="0" smtClean="0"/>
                  </a:p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000" baseline="0" dirty="0" smtClean="0"/>
                      <a:t>20,4 %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143258426966291"/>
                      <c:h val="9.461309930868701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256-4D8C-9130-2440A81275C2}"/>
                </c:ext>
              </c:extLst>
            </c:dLbl>
            <c:dLbl>
              <c:idx val="6"/>
              <c:layout>
                <c:manualLayout>
                  <c:x val="0.25769502565690516"/>
                  <c:y val="6.0668036558843071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0EA2D22E-D68A-4751-AB5C-4A2A4657D47F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C34FC7B9-8552-4CE8-A72F-D1155F0825C5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8,5 %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6086381933999817"/>
                      <c:h val="0.1026581904649992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0256-4D8C-9130-2440A81275C2}"/>
                </c:ext>
              </c:extLst>
            </c:dLbl>
            <c:dLbl>
              <c:idx val="7"/>
              <c:layout>
                <c:manualLayout>
                  <c:x val="-0.17473347783774218"/>
                  <c:y val="1.4116547723533423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C364F65C-08D0-4506-B837-856DC1441AA1}" type="CATEGORYNAME">
                      <a:rPr lang="ru-RU" sz="1000" baseline="0" smtClean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000" baseline="0" dirty="0" smtClean="0"/>
                      <a:t>
16 961,3</a:t>
                    </a:r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29,1 %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446629213483147"/>
                      <c:h val="0.117196019300987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256-4D8C-9130-2440A81275C2}"/>
                </c:ext>
              </c:extLst>
            </c:dLbl>
            <c:dLbl>
              <c:idx val="8"/>
              <c:layout>
                <c:manualLayout>
                  <c:x val="8.366449787022455E-2"/>
                  <c:y val="-6.0888306528098748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E435FFF6-41E0-4270-A024-02E4BC6CE1A5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8B8629AF-B240-4B86-9DF8-5FD2BCC3F193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000" baseline="0"/>
                      <a:t>
</a:t>
                    </a:r>
                    <a:r>
                      <a:rPr lang="ru-RU" sz="1000" baseline="0" smtClean="0"/>
                      <a:t>10,1 </a:t>
                    </a:r>
                    <a:r>
                      <a:rPr lang="ru-RU" sz="1000" baseline="0" dirty="0" smtClean="0"/>
                      <a:t>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292134831460674"/>
                      <c:h val="7.767590931446166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0256-4D8C-9130-2440A81275C2}"/>
                </c:ext>
              </c:extLst>
            </c:dLbl>
            <c:dLbl>
              <c:idx val="9"/>
              <c:layout>
                <c:manualLayout>
                  <c:x val="0.12095664878751924"/>
                  <c:y val="-5.0919281243690689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77CCD09C-20AA-4F1A-9FCB-F816427F8A25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47CA2D67-F6E0-4392-BB09-EC71984D6566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5,9 %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0256-4D8C-9130-2440A81275C2}"/>
                </c:ext>
              </c:extLst>
            </c:dLbl>
            <c:numFmt formatCode="\О\с\н\о\в\н\о\й" sourceLinked="0"/>
            <c:spPr>
              <a:noFill/>
              <a:ln w="2881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Лист2!$A$1:$A$9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ОБОРОНА И ОБЕСПЕЧЕНИЕ БЕЗОПАСНОСТИ</c:v>
                </c:pt>
                <c:pt idx="2">
                  <c:v>НАЦИОНАЛЬНАЯ ЭКОНОМИКА</c:v>
                </c:pt>
                <c:pt idx="3">
                  <c:v>ОХРАНА ОКРУЖАЮЩЕЙ СРЕДЫ</c:v>
                </c:pt>
                <c:pt idx="4">
                  <c:v>ЖИЛИЩНЫЕ И КОММУНАЛЬНЫЕ УСЛУГИ</c:v>
                </c:pt>
                <c:pt idx="5">
                  <c:v>ЗДРАВООХРАНЕНИЕ</c:v>
                </c:pt>
                <c:pt idx="6">
                  <c:v>ФИЗИЧЕСКАЯ КУЛЬТУРА, СПОРТ, КУЛЬТУРА И СРЕДСТВА МАССОВОЙ ИНФОРМАЦИИ</c:v>
                </c:pt>
                <c:pt idx="7">
                  <c:v>ОБРАЗОВАНИЕ</c:v>
                </c:pt>
                <c:pt idx="8">
                  <c:v>СОЦИАЛЬНАЯ ПОЛИТИКА</c:v>
                </c:pt>
              </c:strCache>
            </c:strRef>
          </c:cat>
          <c:val>
            <c:numRef>
              <c:f>Лист2!$B$1:$B$9</c:f>
              <c:numCache>
                <c:formatCode>#,##0.0</c:formatCode>
                <c:ptCount val="9"/>
                <c:pt idx="0">
                  <c:v>8575.2999999999993</c:v>
                </c:pt>
                <c:pt idx="1">
                  <c:v>17.399999999999999</c:v>
                </c:pt>
                <c:pt idx="2">
                  <c:v>2096.4</c:v>
                </c:pt>
                <c:pt idx="3">
                  <c:v>141</c:v>
                </c:pt>
                <c:pt idx="4">
                  <c:v>7774.2</c:v>
                </c:pt>
                <c:pt idx="5">
                  <c:v>11902</c:v>
                </c:pt>
                <c:pt idx="6">
                  <c:v>4976.1000000000004</c:v>
                </c:pt>
                <c:pt idx="7">
                  <c:v>16961.3</c:v>
                </c:pt>
                <c:pt idx="8">
                  <c:v>5879.9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256-4D8C-9130-2440A81275C2}"/>
            </c:ext>
          </c:extLst>
        </c:ser>
        <c:ser>
          <c:idx val="1"/>
          <c:order val="1"/>
          <c:tx>
            <c:strRef>
              <c:f>Лист2!$B$1:$B$9</c:f>
              <c:strCache>
                <c:ptCount val="9"/>
                <c:pt idx="0">
                  <c:v>8 575,3</c:v>
                </c:pt>
                <c:pt idx="1">
                  <c:v>17,4</c:v>
                </c:pt>
                <c:pt idx="2">
                  <c:v>2 096,4</c:v>
                </c:pt>
                <c:pt idx="3">
                  <c:v>141,0</c:v>
                </c:pt>
                <c:pt idx="4">
                  <c:v>7 774,2</c:v>
                </c:pt>
                <c:pt idx="5">
                  <c:v>11 902,0</c:v>
                </c:pt>
                <c:pt idx="6">
                  <c:v>4 976,1</c:v>
                </c:pt>
                <c:pt idx="7">
                  <c:v>16 961,3</c:v>
                </c:pt>
                <c:pt idx="8">
                  <c:v>5 879,9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B-0256-4D8C-9130-2440A81275C2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C-0256-4D8C-9130-2440A81275C2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D-0256-4D8C-9130-2440A81275C2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E-0256-4D8C-9130-2440A81275C2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F-0256-4D8C-9130-2440A81275C2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0-0256-4D8C-9130-2440A81275C2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1-0256-4D8C-9130-2440A81275C2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2-0256-4D8C-9130-2440A81275C2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3-0256-4D8C-9130-2440A81275C2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14-0256-4D8C-9130-2440A81275C2}"/>
              </c:ext>
            </c:extLst>
          </c:dPt>
          <c:dLbls>
            <c:numFmt formatCode="0%" sourceLinked="0"/>
            <c:spPr>
              <a:noFill/>
              <a:ln w="28812">
                <a:noFill/>
              </a:ln>
            </c:sp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Lit>
              <c:formatCode>\О\с\н\о\в\н\о\й</c:formatCode>
              <c:ptCount val="1"/>
              <c:pt idx="0">
                <c:v>1</c:v>
              </c:pt>
            </c:numLit>
          </c:val>
          <c:extLst>
            <c:ext xmlns:c16="http://schemas.microsoft.com/office/drawing/2014/chart" uri="{C3380CC4-5D6E-409C-BE32-E72D297353CC}">
              <c16:uniqueId val="{00000015-0256-4D8C-9130-2440A81275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8812">
          <a:noFill/>
        </a:ln>
      </c:spPr>
    </c:plotArea>
    <c:plotVisOnly val="1"/>
    <c:dispBlanksAs val="zero"/>
    <c:showDLblsOverMax val="0"/>
  </c:chart>
  <c:spPr>
    <a:solidFill>
      <a:srgbClr val="FFFFFF"/>
    </a:solidFill>
    <a:ln>
      <a:noFill/>
    </a:ln>
  </c:spPr>
  <c:txPr>
    <a:bodyPr/>
    <a:lstStyle/>
    <a:p>
      <a:pPr>
        <a:defRPr sz="1872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67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Структура расходов по бюджету района</a:t>
            </a:r>
          </a:p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67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н</a:t>
            </a:r>
            <a:r>
              <a:rPr lang="ru-RU" sz="2067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а 2025 </a:t>
            </a:r>
            <a:r>
              <a:rPr lang="ru-RU" sz="2067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год </a:t>
            </a:r>
            <a:r>
              <a:rPr lang="ru-RU" sz="2067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ru-RU" sz="1459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тыс. рублей)</a:t>
            </a:r>
            <a:endParaRPr lang="ru-RU" sz="1459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459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Расходы бюджета </a:t>
            </a:r>
            <a:r>
              <a:rPr lang="ru-RU" sz="1459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на 2025 год всего – 58 323,6 </a:t>
            </a:r>
            <a:r>
              <a:rPr lang="ru-RU" sz="1400" b="0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тыс. рублей, в </a:t>
            </a:r>
            <a:r>
              <a:rPr lang="ru-RU" sz="1400" b="0" i="0" u="none" strike="noStrike" baseline="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т.ч</a:t>
            </a:r>
            <a:endParaRPr lang="ru-RU" sz="1400" b="0" i="0" u="none" strike="noStrike" baseline="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400" b="1" i="0" u="none" strike="noStrike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Социально-значимые расходы на 2025 год 41 188,2 тыс. рублей или 70,6 %. </a:t>
            </a:r>
            <a:endParaRPr lang="ru-RU" sz="1400" b="1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 sz="1200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</c:rich>
      </c:tx>
      <c:layout>
        <c:manualLayout>
          <c:xMode val="edge"/>
          <c:yMode val="edge"/>
          <c:x val="0.13088483146067414"/>
          <c:y val="1.6692055238873824E-2"/>
        </c:manualLayout>
      </c:layout>
      <c:overlay val="0"/>
      <c:spPr>
        <a:noFill/>
        <a:ln w="30887">
          <a:noFill/>
        </a:ln>
      </c:spPr>
    </c:title>
    <c:autoTitleDeleted val="0"/>
    <c:view3D>
      <c:rotX val="35"/>
      <c:rotY val="2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534759358288772"/>
          <c:y val="0.24612736660929432"/>
          <c:w val="0.54679144385026734"/>
          <c:h val="0.48537005163511188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5443">
              <a:solidFill>
                <a:srgbClr val="000000"/>
              </a:solidFill>
              <a:prstDash val="solid"/>
            </a:ln>
          </c:spPr>
          <c:explosion val="29"/>
          <c:dPt>
            <c:idx val="0"/>
            <c:bubble3D val="0"/>
            <c:spPr>
              <a:solidFill>
                <a:srgbClr val="00CCFF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9AA1-4CA6-B9C0-BDD7F7BBB0A2}"/>
              </c:ext>
            </c:extLst>
          </c:dPt>
          <c:dPt>
            <c:idx val="1"/>
            <c:bubble3D val="0"/>
            <c:spPr>
              <a:solidFill>
                <a:srgbClr val="FF00FF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9AA1-4CA6-B9C0-BDD7F7BBB0A2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9AA1-4CA6-B9C0-BDD7F7BBB0A2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9AA1-4CA6-B9C0-BDD7F7BBB0A2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9AA1-4CA6-B9C0-BDD7F7BBB0A2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9AA1-4CA6-B9C0-BDD7F7BBB0A2}"/>
              </c:ext>
            </c:extLst>
          </c:dPt>
          <c:dPt>
            <c:idx val="6"/>
            <c:bubble3D val="0"/>
            <c:spPr>
              <a:solidFill>
                <a:srgbClr val="0066CC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9AA1-4CA6-B9C0-BDD7F7BBB0A2}"/>
              </c:ext>
            </c:extLst>
          </c:dPt>
          <c:dPt>
            <c:idx val="7"/>
            <c:bubble3D val="0"/>
            <c:spPr>
              <a:solidFill>
                <a:srgbClr val="00FF0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9AA1-4CA6-B9C0-BDD7F7BBB0A2}"/>
              </c:ext>
            </c:extLst>
          </c:dPt>
          <c:dPt>
            <c:idx val="8"/>
            <c:bubble3D val="0"/>
            <c:spPr>
              <a:solidFill>
                <a:srgbClr val="FF000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9AA1-4CA6-B9C0-BDD7F7BBB0A2}"/>
              </c:ext>
            </c:extLst>
          </c:dPt>
          <c:dPt>
            <c:idx val="9"/>
            <c:bubble3D val="0"/>
            <c:spPr>
              <a:solidFill>
                <a:srgbClr val="FF99CC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9AA1-4CA6-B9C0-BDD7F7BBB0A2}"/>
              </c:ext>
            </c:extLst>
          </c:dPt>
          <c:dPt>
            <c:idx val="10"/>
            <c:bubble3D val="0"/>
            <c:spPr>
              <a:solidFill>
                <a:srgbClr val="FFFF0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9AA1-4CA6-B9C0-BDD7F7BBB0A2}"/>
              </c:ext>
            </c:extLst>
          </c:dPt>
          <c:dLbls>
            <c:dLbl>
              <c:idx val="0"/>
              <c:layout>
                <c:manualLayout>
                  <c:x val="0.19606476156772537"/>
                  <c:y val="0.10859101967428149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7F0E0F00-684C-4C0D-8289-D80A123C5A2F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AC15AE4B-E0F1-441C-AE73-98E54591A685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57,3 %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002112271078474"/>
                      <c:h val="9.925513346415348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AA1-4CA6-B9C0-BDD7F7BBB0A2}"/>
                </c:ext>
              </c:extLst>
            </c:dLbl>
            <c:dLbl>
              <c:idx val="1"/>
              <c:layout>
                <c:manualLayout>
                  <c:x val="0.20948442891267804"/>
                  <c:y val="-3.7443927180580434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A05C312A-1D4A-410C-B985-9DEAB947F658}" type="CATEGORYNAME">
                      <a:rPr lang="ru-RU" sz="1000" baseline="0" dirty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BC8B6A73-6459-4C58-B15A-BFC9DFEC1C7F}" type="VALUE">
                      <a:rPr lang="ru-RU" sz="1000" baseline="0" dirty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7,1 %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AA1-4CA6-B9C0-BDD7F7BBB0A2}"/>
                </c:ext>
              </c:extLst>
            </c:dLbl>
            <c:dLbl>
              <c:idx val="2"/>
              <c:layout>
                <c:manualLayout>
                  <c:x val="8.4860158807396266E-2"/>
                  <c:y val="-9.3624029199267655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A4C5913E-0A98-4AE5-9FCB-24B4448A851D}" type="CATEGORYNAME">
                      <a:rPr lang="ru-RU" sz="1000" baseline="0" dirty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285D9CD7-8001-476B-9DFB-915E076C3E87}" type="VALUE">
                      <a:rPr lang="ru-RU" sz="1000" baseline="0" dirty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10,9 %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828651685393257"/>
                      <c:h val="0.108513638197731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AA1-4CA6-B9C0-BDD7F7BBB0A2}"/>
                </c:ext>
              </c:extLst>
            </c:dLbl>
            <c:dLbl>
              <c:idx val="3"/>
              <c:layout>
                <c:manualLayout>
                  <c:x val="5.6573365478191633E-2"/>
                  <c:y val="-6.8247176479711263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2AC48196-A9FF-4472-A5C6-C81E1CE6E80B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6E951C2D-5CC5-4E92-A8B3-009F6DD17B02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3,1 %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10539237370609"/>
                      <c:h val="0.2615019103860070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AA1-4CA6-B9C0-BDD7F7BBB0A2}"/>
                </c:ext>
              </c:extLst>
            </c:dLbl>
            <c:dLbl>
              <c:idx val="4"/>
              <c:layout>
                <c:manualLayout>
                  <c:x val="0.15819229408121738"/>
                  <c:y val="8.2110618381501521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23723F16-0EDD-4CEE-9B03-8C778557B7EF}" type="CATEGORYNAME">
                      <a:rPr lang="ru-RU" sz="1000" baseline="0" dirty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E3CF02B8-63A8-48E4-9F6F-3E776ECF3D14}" type="VALUE">
                      <a:rPr lang="ru-RU" sz="1000" baseline="0" dirty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6,4 %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785820136247015"/>
                      <c:h val="0.1011955848856725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9AA1-4CA6-B9C0-BDD7F7BBB0A2}"/>
                </c:ext>
              </c:extLst>
            </c:dLbl>
            <c:dLbl>
              <c:idx val="5"/>
              <c:layout>
                <c:manualLayout>
                  <c:x val="0.12828734627974864"/>
                  <c:y val="0.16617746020522028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063BF59C-59D9-4A1B-BD76-4BB93ED8095C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8E5210BA-6370-4F63-8016-921A99A29777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1,9 %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932584269662918"/>
                      <c:h val="0.107455105600250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AA1-4CA6-B9C0-BDD7F7BBB0A2}"/>
                </c:ext>
              </c:extLst>
            </c:dLbl>
            <c:dLbl>
              <c:idx val="6"/>
              <c:layout>
                <c:manualLayout>
                  <c:x val="1.58554269700261E-2"/>
                  <c:y val="0.1599888020709791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79CBEE04-AA44-4BFE-A551-2DAD0E98CEC4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BC2199A5-DBFA-4C9A-870A-9B131CB8281C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1,2 %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2150280898876405"/>
                      <c:h val="8.256307822527965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9AA1-4CA6-B9C0-BDD7F7BBB0A2}"/>
                </c:ext>
              </c:extLst>
            </c:dLbl>
            <c:dLbl>
              <c:idx val="7"/>
              <c:layout>
                <c:manualLayout>
                  <c:x val="-0.15210364504998672"/>
                  <c:y val="0.16036793495618648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9809F6CC-A10A-4A2E-8EA1-B9C06DCA998A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6C8DA4F7-61B0-4851-8656-7B22312617EC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1,4 %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AA1-4CA6-B9C0-BDD7F7BBB0A2}"/>
                </c:ext>
              </c:extLst>
            </c:dLbl>
            <c:dLbl>
              <c:idx val="8"/>
              <c:layout>
                <c:manualLayout>
                  <c:x val="-0.20627488277448466"/>
                  <c:y val="2.7005313856640217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F3AAE314-70A8-4815-B3B4-0F29B98E3D4F}" type="CATEGORYNAME">
                      <a:rPr lang="ru-RU" sz="1000" baseline="0" smtClean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E03E84E7-BE85-44AB-A5D2-1C1ECCB333DB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4,6 %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9AA1-4CA6-B9C0-BDD7F7BBB0A2}"/>
                </c:ext>
              </c:extLst>
            </c:dLbl>
            <c:dLbl>
              <c:idx val="9"/>
              <c:layout>
                <c:manualLayout>
                  <c:x val="-0.17707854109528443"/>
                  <c:y val="-8.0124000941063908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B629D455-59C5-4615-9E8A-030646DDB5B3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6BDC1333-6878-4C48-ABE6-D40671CADFA1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4,6 %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763348226134655"/>
                      <c:h val="7.824400893222106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AA1-4CA6-B9C0-BDD7F7BBB0A2}"/>
                </c:ext>
              </c:extLst>
            </c:dLbl>
            <c:dLbl>
              <c:idx val="10"/>
              <c:layout>
                <c:manualLayout>
                  <c:x val="-9.4621007697071588E-2"/>
                  <c:y val="-0.19703755449561736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94B99988-89F6-4408-A34D-C4ADF7085007}" type="CATEGORYNAM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000" baseline="0" dirty="0"/>
                      <a:t>
</a:t>
                    </a:r>
                    <a:fld id="{517C6FBA-FD21-470C-8037-141E7318E5B6}" type="VALUE">
                      <a:rPr lang="ru-RU" sz="1000" baseline="0"/>
                      <a:pPr>
                        <a:defRPr sz="10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000" baseline="0" dirty="0"/>
                      <a:t>
</a:t>
                    </a:r>
                    <a:r>
                      <a:rPr lang="ru-RU" sz="1000" baseline="0" dirty="0" smtClean="0"/>
                      <a:t>2,2 %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9AA1-4CA6-B9C0-BDD7F7BBB0A2}"/>
                </c:ext>
              </c:extLst>
            </c:dLbl>
            <c:numFmt formatCode="\О\с\н\о\в\н\о\й" sourceLinked="0"/>
            <c:spPr>
              <a:noFill/>
              <a:ln w="3088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Лист4!$A$2:$A$13</c:f>
              <c:strCache>
                <c:ptCount val="11"/>
                <c:pt idx="0">
                  <c:v>Зарплата с начислениями</c:v>
                </c:pt>
                <c:pt idx="1">
                  <c:v>Оплата коммунальных услуг</c:v>
                </c:pt>
                <c:pt idx="2">
                  <c:v>Субсидии</c:v>
                </c:pt>
                <c:pt idx="3">
                  <c:v>Трансферты населению (адресная помощь, пособие на погребение, питание детям до двух лет жизни, пенсии и пособия)</c:v>
                </c:pt>
                <c:pt idx="4">
                  <c:v>Капитальные расходы</c:v>
                </c:pt>
                <c:pt idx="5">
                  <c:v>Продукты питания</c:v>
                </c:pt>
                <c:pt idx="6">
                  <c:v>Медикаменты</c:v>
                </c:pt>
                <c:pt idx="7">
                  <c:v>Оплата услуг связи и транспорта</c:v>
                </c:pt>
                <c:pt idx="8">
                  <c:v>Благ-ство гор. и села </c:v>
                </c:pt>
                <c:pt idx="9">
                  <c:v>Другие расходы</c:v>
                </c:pt>
                <c:pt idx="10">
                  <c:v>Текущий ремонт оборудования и зданий</c:v>
                </c:pt>
              </c:strCache>
            </c:strRef>
          </c:cat>
          <c:val>
            <c:numRef>
              <c:f>Лист4!$B$2:$B$13</c:f>
              <c:numCache>
                <c:formatCode>#,##0.0</c:formatCode>
                <c:ptCount val="11"/>
                <c:pt idx="0">
                  <c:v>33402</c:v>
                </c:pt>
                <c:pt idx="1">
                  <c:v>4120.1000000000004</c:v>
                </c:pt>
                <c:pt idx="2">
                  <c:v>6377.2</c:v>
                </c:pt>
                <c:pt idx="3">
                  <c:v>1786.5</c:v>
                </c:pt>
                <c:pt idx="4">
                  <c:v>3723.1</c:v>
                </c:pt>
                <c:pt idx="5">
                  <c:v>1183.0999999999999</c:v>
                </c:pt>
                <c:pt idx="6">
                  <c:v>696.5</c:v>
                </c:pt>
                <c:pt idx="7">
                  <c:v>818.4</c:v>
                </c:pt>
                <c:pt idx="8">
                  <c:v>2214.5</c:v>
                </c:pt>
                <c:pt idx="9">
                  <c:v>2699</c:v>
                </c:pt>
                <c:pt idx="10">
                  <c:v>1295.5999999999999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AA1-4CA6-B9C0-BDD7F7BBB0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30887">
          <a:noFill/>
        </a:ln>
      </c:spPr>
    </c:plotArea>
    <c:plotVisOnly val="1"/>
    <c:dispBlanksAs val="zero"/>
    <c:showDLblsOverMax val="0"/>
  </c:chart>
  <c:spPr>
    <a:solidFill>
      <a:srgbClr val="FFFFFF"/>
    </a:solidFill>
    <a:ln>
      <a:noFill/>
    </a:ln>
  </c:spPr>
  <c:txPr>
    <a:bodyPr/>
    <a:lstStyle/>
    <a:p>
      <a:pPr>
        <a:defRPr sz="1733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BF8D03-3E3E-4008-8E1C-D5C8406739A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90CAAD-9B0E-4A44-A485-02688EF2DDAF}">
      <dgm:prSet phldrT="[Текст]"/>
      <dgm:spPr/>
      <dgm:t>
        <a:bodyPr/>
        <a:lstStyle/>
        <a:p>
          <a:r>
            <a:rPr lang="ru-RU" dirty="0" smtClean="0"/>
            <a:t>Консолидированный бюджет     Бешенковичского       района</a:t>
          </a:r>
          <a:endParaRPr lang="ru-RU" dirty="0"/>
        </a:p>
      </dgm:t>
    </dgm:pt>
    <dgm:pt modelId="{70EFCF84-68A1-48A9-BCE3-9456C1FD89C6}" type="parTrans" cxnId="{1CCBB860-0F9E-4AB9-A298-8630912FEF2A}">
      <dgm:prSet/>
      <dgm:spPr/>
      <dgm:t>
        <a:bodyPr/>
        <a:lstStyle/>
        <a:p>
          <a:endParaRPr lang="ru-RU"/>
        </a:p>
      </dgm:t>
    </dgm:pt>
    <dgm:pt modelId="{E5ADCEA0-43D3-4BB4-B350-107415B1F7B8}" type="sibTrans" cxnId="{1CCBB860-0F9E-4AB9-A298-8630912FEF2A}">
      <dgm:prSet/>
      <dgm:spPr/>
      <dgm:t>
        <a:bodyPr/>
        <a:lstStyle/>
        <a:p>
          <a:endParaRPr lang="ru-RU"/>
        </a:p>
      </dgm:t>
    </dgm:pt>
    <dgm:pt modelId="{7E272B83-6D93-4D9A-A68D-63AE0A56D45D}">
      <dgm:prSet phldrT="[Текст]"/>
      <dgm:spPr/>
      <dgm:t>
        <a:bodyPr/>
        <a:lstStyle/>
        <a:p>
          <a:r>
            <a:rPr lang="ru-RU" dirty="0" smtClean="0"/>
            <a:t>Районный бюджет (базового уровня)</a:t>
          </a:r>
          <a:endParaRPr lang="ru-RU" dirty="0"/>
        </a:p>
      </dgm:t>
    </dgm:pt>
    <dgm:pt modelId="{2E26752C-1EC9-4BAB-9464-D6AB99F538FB}" type="parTrans" cxnId="{0AA3C854-A467-43F0-8D67-45314165C1A5}">
      <dgm:prSet/>
      <dgm:spPr/>
      <dgm:t>
        <a:bodyPr/>
        <a:lstStyle/>
        <a:p>
          <a:endParaRPr lang="ru-RU"/>
        </a:p>
      </dgm:t>
    </dgm:pt>
    <dgm:pt modelId="{B65D3D87-F787-4875-92BB-0D97CDA3C89E}" type="sibTrans" cxnId="{0AA3C854-A467-43F0-8D67-45314165C1A5}">
      <dgm:prSet/>
      <dgm:spPr/>
      <dgm:t>
        <a:bodyPr/>
        <a:lstStyle/>
        <a:p>
          <a:endParaRPr lang="ru-RU"/>
        </a:p>
      </dgm:t>
    </dgm:pt>
    <dgm:pt modelId="{06761CE0-AAB7-4F98-84EC-CE20DCF56EF6}">
      <dgm:prSet phldrT="[Текст]"/>
      <dgm:spPr/>
      <dgm:t>
        <a:bodyPr/>
        <a:lstStyle/>
        <a:p>
          <a:r>
            <a:rPr lang="ru-RU" dirty="0" smtClean="0"/>
            <a:t>Бюджеты сельских советов (первичного уровня)</a:t>
          </a:r>
          <a:endParaRPr lang="ru-RU" dirty="0"/>
        </a:p>
      </dgm:t>
    </dgm:pt>
    <dgm:pt modelId="{32ECFE22-50D7-4A37-8B10-97610F83B4BC}" type="parTrans" cxnId="{E4ABD58E-4356-447D-992E-614187E5F5AE}">
      <dgm:prSet/>
      <dgm:spPr/>
      <dgm:t>
        <a:bodyPr/>
        <a:lstStyle/>
        <a:p>
          <a:endParaRPr lang="ru-RU"/>
        </a:p>
      </dgm:t>
    </dgm:pt>
    <dgm:pt modelId="{B8DA9F6F-25BA-492C-9551-1C9136CE7CB1}" type="sibTrans" cxnId="{E4ABD58E-4356-447D-992E-614187E5F5AE}">
      <dgm:prSet/>
      <dgm:spPr/>
      <dgm:t>
        <a:bodyPr/>
        <a:lstStyle/>
        <a:p>
          <a:endParaRPr lang="ru-RU"/>
        </a:p>
      </dgm:t>
    </dgm:pt>
    <dgm:pt modelId="{9DC5D1C7-8F5C-4758-9169-68BBDDD37553}" type="pres">
      <dgm:prSet presAssocID="{68BF8D03-3E3E-4008-8E1C-D5C8406739A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92248F3-9943-418A-87D7-3F6AD3AD1DD4}" type="pres">
      <dgm:prSet presAssocID="{8290CAAD-9B0E-4A44-A485-02688EF2DDAF}" presName="hierRoot1" presStyleCnt="0">
        <dgm:presLayoutVars>
          <dgm:hierBranch val="init"/>
        </dgm:presLayoutVars>
      </dgm:prSet>
      <dgm:spPr/>
    </dgm:pt>
    <dgm:pt modelId="{2626E479-C44B-4F12-85C5-4A8734400C22}" type="pres">
      <dgm:prSet presAssocID="{8290CAAD-9B0E-4A44-A485-02688EF2DDAF}" presName="rootComposite1" presStyleCnt="0"/>
      <dgm:spPr/>
    </dgm:pt>
    <dgm:pt modelId="{B3178B33-BCCD-493D-BE63-40A489E7FC54}" type="pres">
      <dgm:prSet presAssocID="{8290CAAD-9B0E-4A44-A485-02688EF2DDAF}" presName="rootText1" presStyleLbl="node0" presStyleIdx="0" presStyleCnt="1" custScaleX="8714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326DFE8-19A2-4FB4-B919-BE89061EDE06}" type="pres">
      <dgm:prSet presAssocID="{8290CAAD-9B0E-4A44-A485-02688EF2DDA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2573581-31FD-4D5D-B804-F3B8F0A77C7F}" type="pres">
      <dgm:prSet presAssocID="{8290CAAD-9B0E-4A44-A485-02688EF2DDAF}" presName="hierChild2" presStyleCnt="0"/>
      <dgm:spPr/>
    </dgm:pt>
    <dgm:pt modelId="{FF77E779-7F7C-431A-B63C-2CDEED5A696D}" type="pres">
      <dgm:prSet presAssocID="{2E26752C-1EC9-4BAB-9464-D6AB99F538FB}" presName="Name37" presStyleLbl="parChTrans1D2" presStyleIdx="0" presStyleCnt="2"/>
      <dgm:spPr/>
      <dgm:t>
        <a:bodyPr/>
        <a:lstStyle/>
        <a:p>
          <a:endParaRPr lang="ru-RU"/>
        </a:p>
      </dgm:t>
    </dgm:pt>
    <dgm:pt modelId="{BA41BF97-73FD-4867-B21D-5AB6EB6EFB9F}" type="pres">
      <dgm:prSet presAssocID="{7E272B83-6D93-4D9A-A68D-63AE0A56D45D}" presName="hierRoot2" presStyleCnt="0">
        <dgm:presLayoutVars>
          <dgm:hierBranch val="init"/>
        </dgm:presLayoutVars>
      </dgm:prSet>
      <dgm:spPr/>
    </dgm:pt>
    <dgm:pt modelId="{D6D11B3C-81AE-4DFB-BC72-6A7462A26E08}" type="pres">
      <dgm:prSet presAssocID="{7E272B83-6D93-4D9A-A68D-63AE0A56D45D}" presName="rootComposite" presStyleCnt="0"/>
      <dgm:spPr/>
    </dgm:pt>
    <dgm:pt modelId="{B2649A03-0D07-46A9-904F-F37D22614AD4}" type="pres">
      <dgm:prSet presAssocID="{7E272B83-6D93-4D9A-A68D-63AE0A56D45D}" presName="rootText" presStyleLbl="node2" presStyleIdx="0" presStyleCnt="2" custScaleX="4631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129DC6C-2209-443D-895F-D908106F95A6}" type="pres">
      <dgm:prSet presAssocID="{7E272B83-6D93-4D9A-A68D-63AE0A56D45D}" presName="rootConnector" presStyleLbl="node2" presStyleIdx="0" presStyleCnt="2"/>
      <dgm:spPr/>
      <dgm:t>
        <a:bodyPr/>
        <a:lstStyle/>
        <a:p>
          <a:endParaRPr lang="ru-RU"/>
        </a:p>
      </dgm:t>
    </dgm:pt>
    <dgm:pt modelId="{F75CB944-85C9-49D4-A5CA-27CD741E3704}" type="pres">
      <dgm:prSet presAssocID="{7E272B83-6D93-4D9A-A68D-63AE0A56D45D}" presName="hierChild4" presStyleCnt="0"/>
      <dgm:spPr/>
    </dgm:pt>
    <dgm:pt modelId="{E8823114-62DA-4D3C-BCE7-683180A409B1}" type="pres">
      <dgm:prSet presAssocID="{7E272B83-6D93-4D9A-A68D-63AE0A56D45D}" presName="hierChild5" presStyleCnt="0"/>
      <dgm:spPr/>
    </dgm:pt>
    <dgm:pt modelId="{08103109-3563-40F2-99CC-4579835676A8}" type="pres">
      <dgm:prSet presAssocID="{32ECFE22-50D7-4A37-8B10-97610F83B4BC}" presName="Name37" presStyleLbl="parChTrans1D2" presStyleIdx="1" presStyleCnt="2"/>
      <dgm:spPr/>
      <dgm:t>
        <a:bodyPr/>
        <a:lstStyle/>
        <a:p>
          <a:endParaRPr lang="ru-RU"/>
        </a:p>
      </dgm:t>
    </dgm:pt>
    <dgm:pt modelId="{18DF87B4-941A-48B5-AD57-AE6A3475743B}" type="pres">
      <dgm:prSet presAssocID="{06761CE0-AAB7-4F98-84EC-CE20DCF56EF6}" presName="hierRoot2" presStyleCnt="0">
        <dgm:presLayoutVars>
          <dgm:hierBranch val="init"/>
        </dgm:presLayoutVars>
      </dgm:prSet>
      <dgm:spPr/>
    </dgm:pt>
    <dgm:pt modelId="{C9199433-284A-4C6D-90F9-D52BD0A990ED}" type="pres">
      <dgm:prSet presAssocID="{06761CE0-AAB7-4F98-84EC-CE20DCF56EF6}" presName="rootComposite" presStyleCnt="0"/>
      <dgm:spPr/>
    </dgm:pt>
    <dgm:pt modelId="{E106BD36-077B-460E-9868-F9A4941575A3}" type="pres">
      <dgm:prSet presAssocID="{06761CE0-AAB7-4F98-84EC-CE20DCF56EF6}" presName="rootText" presStyleLbl="node2" presStyleIdx="1" presStyleCnt="2" custScaleX="3026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3DC2B9-4C97-4B14-B86A-8C02F3BA501A}" type="pres">
      <dgm:prSet presAssocID="{06761CE0-AAB7-4F98-84EC-CE20DCF56EF6}" presName="rootConnector" presStyleLbl="node2" presStyleIdx="1" presStyleCnt="2"/>
      <dgm:spPr/>
      <dgm:t>
        <a:bodyPr/>
        <a:lstStyle/>
        <a:p>
          <a:endParaRPr lang="ru-RU"/>
        </a:p>
      </dgm:t>
    </dgm:pt>
    <dgm:pt modelId="{8A037927-2DEF-48D3-8763-8A6FD9ADB034}" type="pres">
      <dgm:prSet presAssocID="{06761CE0-AAB7-4F98-84EC-CE20DCF56EF6}" presName="hierChild4" presStyleCnt="0"/>
      <dgm:spPr/>
    </dgm:pt>
    <dgm:pt modelId="{463ED80E-F468-40AC-805D-FCBFA9902459}" type="pres">
      <dgm:prSet presAssocID="{06761CE0-AAB7-4F98-84EC-CE20DCF56EF6}" presName="hierChild5" presStyleCnt="0"/>
      <dgm:spPr/>
    </dgm:pt>
    <dgm:pt modelId="{DBB37F87-84BA-4E1D-8D94-EA575967916C}" type="pres">
      <dgm:prSet presAssocID="{8290CAAD-9B0E-4A44-A485-02688EF2DDAF}" presName="hierChild3" presStyleCnt="0"/>
      <dgm:spPr/>
    </dgm:pt>
  </dgm:ptLst>
  <dgm:cxnLst>
    <dgm:cxn modelId="{03F009A5-1FCA-45AF-8E89-5621EE8A33E6}" type="presOf" srcId="{8290CAAD-9B0E-4A44-A485-02688EF2DDAF}" destId="{D326DFE8-19A2-4FB4-B919-BE89061EDE06}" srcOrd="1" destOrd="0" presId="urn:microsoft.com/office/officeart/2005/8/layout/orgChart1"/>
    <dgm:cxn modelId="{BA94DF42-34E4-4900-80A6-F8A291DE9625}" type="presOf" srcId="{7E272B83-6D93-4D9A-A68D-63AE0A56D45D}" destId="{B2649A03-0D07-46A9-904F-F37D22614AD4}" srcOrd="0" destOrd="0" presId="urn:microsoft.com/office/officeart/2005/8/layout/orgChart1"/>
    <dgm:cxn modelId="{0AA3C854-A467-43F0-8D67-45314165C1A5}" srcId="{8290CAAD-9B0E-4A44-A485-02688EF2DDAF}" destId="{7E272B83-6D93-4D9A-A68D-63AE0A56D45D}" srcOrd="0" destOrd="0" parTransId="{2E26752C-1EC9-4BAB-9464-D6AB99F538FB}" sibTransId="{B65D3D87-F787-4875-92BB-0D97CDA3C89E}"/>
    <dgm:cxn modelId="{E143EEA6-1F50-4FB1-BC8D-FFB8E8A77231}" type="presOf" srcId="{2E26752C-1EC9-4BAB-9464-D6AB99F538FB}" destId="{FF77E779-7F7C-431A-B63C-2CDEED5A696D}" srcOrd="0" destOrd="0" presId="urn:microsoft.com/office/officeart/2005/8/layout/orgChart1"/>
    <dgm:cxn modelId="{18EB99AE-D983-40A2-B6AE-C31EC9896E5B}" type="presOf" srcId="{68BF8D03-3E3E-4008-8E1C-D5C8406739A9}" destId="{9DC5D1C7-8F5C-4758-9169-68BBDDD37553}" srcOrd="0" destOrd="0" presId="urn:microsoft.com/office/officeart/2005/8/layout/orgChart1"/>
    <dgm:cxn modelId="{E8E8108B-8022-423F-856F-35CD773E8223}" type="presOf" srcId="{32ECFE22-50D7-4A37-8B10-97610F83B4BC}" destId="{08103109-3563-40F2-99CC-4579835676A8}" srcOrd="0" destOrd="0" presId="urn:microsoft.com/office/officeart/2005/8/layout/orgChart1"/>
    <dgm:cxn modelId="{5FA8D65A-098A-4B4C-9CF9-26F629B668B8}" type="presOf" srcId="{06761CE0-AAB7-4F98-84EC-CE20DCF56EF6}" destId="{E106BD36-077B-460E-9868-F9A4941575A3}" srcOrd="0" destOrd="0" presId="urn:microsoft.com/office/officeart/2005/8/layout/orgChart1"/>
    <dgm:cxn modelId="{C5C3CD38-E90A-4F2D-993C-A704E6964845}" type="presOf" srcId="{8290CAAD-9B0E-4A44-A485-02688EF2DDAF}" destId="{B3178B33-BCCD-493D-BE63-40A489E7FC54}" srcOrd="0" destOrd="0" presId="urn:microsoft.com/office/officeart/2005/8/layout/orgChart1"/>
    <dgm:cxn modelId="{4E825A06-E930-4665-BBE8-6CFB10828900}" type="presOf" srcId="{7E272B83-6D93-4D9A-A68D-63AE0A56D45D}" destId="{F129DC6C-2209-443D-895F-D908106F95A6}" srcOrd="1" destOrd="0" presId="urn:microsoft.com/office/officeart/2005/8/layout/orgChart1"/>
    <dgm:cxn modelId="{1CCBB860-0F9E-4AB9-A298-8630912FEF2A}" srcId="{68BF8D03-3E3E-4008-8E1C-D5C8406739A9}" destId="{8290CAAD-9B0E-4A44-A485-02688EF2DDAF}" srcOrd="0" destOrd="0" parTransId="{70EFCF84-68A1-48A9-BCE3-9456C1FD89C6}" sibTransId="{E5ADCEA0-43D3-4BB4-B350-107415B1F7B8}"/>
    <dgm:cxn modelId="{E4ABD58E-4356-447D-992E-614187E5F5AE}" srcId="{8290CAAD-9B0E-4A44-A485-02688EF2DDAF}" destId="{06761CE0-AAB7-4F98-84EC-CE20DCF56EF6}" srcOrd="1" destOrd="0" parTransId="{32ECFE22-50D7-4A37-8B10-97610F83B4BC}" sibTransId="{B8DA9F6F-25BA-492C-9551-1C9136CE7CB1}"/>
    <dgm:cxn modelId="{AA9BDAE7-C2B0-4C79-8AF9-53DD10FA3E17}" type="presOf" srcId="{06761CE0-AAB7-4F98-84EC-CE20DCF56EF6}" destId="{193DC2B9-4C97-4B14-B86A-8C02F3BA501A}" srcOrd="1" destOrd="0" presId="urn:microsoft.com/office/officeart/2005/8/layout/orgChart1"/>
    <dgm:cxn modelId="{82966AC3-B979-4A41-9FD4-E18553714184}" type="presParOf" srcId="{9DC5D1C7-8F5C-4758-9169-68BBDDD37553}" destId="{392248F3-9943-418A-87D7-3F6AD3AD1DD4}" srcOrd="0" destOrd="0" presId="urn:microsoft.com/office/officeart/2005/8/layout/orgChart1"/>
    <dgm:cxn modelId="{FE2B7DAE-1FFA-4C87-929D-7F057BE63A15}" type="presParOf" srcId="{392248F3-9943-418A-87D7-3F6AD3AD1DD4}" destId="{2626E479-C44B-4F12-85C5-4A8734400C22}" srcOrd="0" destOrd="0" presId="urn:microsoft.com/office/officeart/2005/8/layout/orgChart1"/>
    <dgm:cxn modelId="{0D88DA90-BB30-4586-9FA0-24FAF08381B6}" type="presParOf" srcId="{2626E479-C44B-4F12-85C5-4A8734400C22}" destId="{B3178B33-BCCD-493D-BE63-40A489E7FC54}" srcOrd="0" destOrd="0" presId="urn:microsoft.com/office/officeart/2005/8/layout/orgChart1"/>
    <dgm:cxn modelId="{BAF18807-821B-48E9-AE0E-3B7952782F7C}" type="presParOf" srcId="{2626E479-C44B-4F12-85C5-4A8734400C22}" destId="{D326DFE8-19A2-4FB4-B919-BE89061EDE06}" srcOrd="1" destOrd="0" presId="urn:microsoft.com/office/officeart/2005/8/layout/orgChart1"/>
    <dgm:cxn modelId="{A97A925A-5954-4493-9BCD-18CF915901CB}" type="presParOf" srcId="{392248F3-9943-418A-87D7-3F6AD3AD1DD4}" destId="{62573581-31FD-4D5D-B804-F3B8F0A77C7F}" srcOrd="1" destOrd="0" presId="urn:microsoft.com/office/officeart/2005/8/layout/orgChart1"/>
    <dgm:cxn modelId="{D3FB4FE9-216A-4F38-91B2-45931A216CFD}" type="presParOf" srcId="{62573581-31FD-4D5D-B804-F3B8F0A77C7F}" destId="{FF77E779-7F7C-431A-B63C-2CDEED5A696D}" srcOrd="0" destOrd="0" presId="urn:microsoft.com/office/officeart/2005/8/layout/orgChart1"/>
    <dgm:cxn modelId="{3306115A-49DA-4741-BD54-63256D799337}" type="presParOf" srcId="{62573581-31FD-4D5D-B804-F3B8F0A77C7F}" destId="{BA41BF97-73FD-4867-B21D-5AB6EB6EFB9F}" srcOrd="1" destOrd="0" presId="urn:microsoft.com/office/officeart/2005/8/layout/orgChart1"/>
    <dgm:cxn modelId="{A13BF2DB-6A3E-4930-B2D4-9D7AE9C620FB}" type="presParOf" srcId="{BA41BF97-73FD-4867-B21D-5AB6EB6EFB9F}" destId="{D6D11B3C-81AE-4DFB-BC72-6A7462A26E08}" srcOrd="0" destOrd="0" presId="urn:microsoft.com/office/officeart/2005/8/layout/orgChart1"/>
    <dgm:cxn modelId="{D39E0FCC-9A75-483A-8FF5-633570AF1AD7}" type="presParOf" srcId="{D6D11B3C-81AE-4DFB-BC72-6A7462A26E08}" destId="{B2649A03-0D07-46A9-904F-F37D22614AD4}" srcOrd="0" destOrd="0" presId="urn:microsoft.com/office/officeart/2005/8/layout/orgChart1"/>
    <dgm:cxn modelId="{175A8CAB-96BA-4D42-944A-2BD56A8409B5}" type="presParOf" srcId="{D6D11B3C-81AE-4DFB-BC72-6A7462A26E08}" destId="{F129DC6C-2209-443D-895F-D908106F95A6}" srcOrd="1" destOrd="0" presId="urn:microsoft.com/office/officeart/2005/8/layout/orgChart1"/>
    <dgm:cxn modelId="{95BD3C59-59BE-4BBF-82E6-DD3D436C7779}" type="presParOf" srcId="{BA41BF97-73FD-4867-B21D-5AB6EB6EFB9F}" destId="{F75CB944-85C9-49D4-A5CA-27CD741E3704}" srcOrd="1" destOrd="0" presId="urn:microsoft.com/office/officeart/2005/8/layout/orgChart1"/>
    <dgm:cxn modelId="{ABFF7B42-B5E3-4CA8-A5BB-C5B06EFC8FF6}" type="presParOf" srcId="{BA41BF97-73FD-4867-B21D-5AB6EB6EFB9F}" destId="{E8823114-62DA-4D3C-BCE7-683180A409B1}" srcOrd="2" destOrd="0" presId="urn:microsoft.com/office/officeart/2005/8/layout/orgChart1"/>
    <dgm:cxn modelId="{18FF711A-5AA0-46A4-8BFE-134D33CA1D46}" type="presParOf" srcId="{62573581-31FD-4D5D-B804-F3B8F0A77C7F}" destId="{08103109-3563-40F2-99CC-4579835676A8}" srcOrd="2" destOrd="0" presId="urn:microsoft.com/office/officeart/2005/8/layout/orgChart1"/>
    <dgm:cxn modelId="{D074CE0B-3DA1-4802-8FA3-A00EE8DA6A08}" type="presParOf" srcId="{62573581-31FD-4D5D-B804-F3B8F0A77C7F}" destId="{18DF87B4-941A-48B5-AD57-AE6A3475743B}" srcOrd="3" destOrd="0" presId="urn:microsoft.com/office/officeart/2005/8/layout/orgChart1"/>
    <dgm:cxn modelId="{20EEA307-C733-41A7-8E29-722D62F47C2B}" type="presParOf" srcId="{18DF87B4-941A-48B5-AD57-AE6A3475743B}" destId="{C9199433-284A-4C6D-90F9-D52BD0A990ED}" srcOrd="0" destOrd="0" presId="urn:microsoft.com/office/officeart/2005/8/layout/orgChart1"/>
    <dgm:cxn modelId="{DEDC5F81-AA40-412A-9BED-AEAD26BA8954}" type="presParOf" srcId="{C9199433-284A-4C6D-90F9-D52BD0A990ED}" destId="{E106BD36-077B-460E-9868-F9A4941575A3}" srcOrd="0" destOrd="0" presId="urn:microsoft.com/office/officeart/2005/8/layout/orgChart1"/>
    <dgm:cxn modelId="{50F1243A-A9BC-4C45-B3CB-5E81D2904D74}" type="presParOf" srcId="{C9199433-284A-4C6D-90F9-D52BD0A990ED}" destId="{193DC2B9-4C97-4B14-B86A-8C02F3BA501A}" srcOrd="1" destOrd="0" presId="urn:microsoft.com/office/officeart/2005/8/layout/orgChart1"/>
    <dgm:cxn modelId="{9DDAE1AE-A817-4E05-ABD7-C803A46AF50B}" type="presParOf" srcId="{18DF87B4-941A-48B5-AD57-AE6A3475743B}" destId="{8A037927-2DEF-48D3-8763-8A6FD9ADB034}" srcOrd="1" destOrd="0" presId="urn:microsoft.com/office/officeart/2005/8/layout/orgChart1"/>
    <dgm:cxn modelId="{3FA6504D-681B-4ABB-A669-128AF5E6504C}" type="presParOf" srcId="{18DF87B4-941A-48B5-AD57-AE6A3475743B}" destId="{463ED80E-F468-40AC-805D-FCBFA9902459}" srcOrd="2" destOrd="0" presId="urn:microsoft.com/office/officeart/2005/8/layout/orgChart1"/>
    <dgm:cxn modelId="{C871C7DE-9C43-444A-9022-BD122CFFB20E}" type="presParOf" srcId="{392248F3-9943-418A-87D7-3F6AD3AD1DD4}" destId="{DBB37F87-84BA-4E1D-8D94-EA575967916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103109-3563-40F2-99CC-4579835676A8}">
      <dsp:nvSpPr>
        <dsp:cNvPr id="0" name=""/>
        <dsp:cNvSpPr/>
      </dsp:nvSpPr>
      <dsp:spPr>
        <a:xfrm>
          <a:off x="4114800" y="472346"/>
          <a:ext cx="2285821" cy="1983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153"/>
              </a:lnTo>
              <a:lnTo>
                <a:pt x="2285821" y="99153"/>
              </a:lnTo>
              <a:lnTo>
                <a:pt x="2285821" y="1983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77E779-7F7C-431A-B63C-2CDEED5A696D}">
      <dsp:nvSpPr>
        <dsp:cNvPr id="0" name=""/>
        <dsp:cNvSpPr/>
      </dsp:nvSpPr>
      <dsp:spPr>
        <a:xfrm>
          <a:off x="2586691" y="472346"/>
          <a:ext cx="1528108" cy="198306"/>
        </a:xfrm>
        <a:custGeom>
          <a:avLst/>
          <a:gdLst/>
          <a:ahLst/>
          <a:cxnLst/>
          <a:rect l="0" t="0" r="0" b="0"/>
          <a:pathLst>
            <a:path>
              <a:moveTo>
                <a:pt x="1528108" y="0"/>
              </a:moveTo>
              <a:lnTo>
                <a:pt x="1528108" y="99153"/>
              </a:lnTo>
              <a:lnTo>
                <a:pt x="0" y="99153"/>
              </a:lnTo>
              <a:lnTo>
                <a:pt x="0" y="1983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78B33-BCCD-493D-BE63-40A489E7FC54}">
      <dsp:nvSpPr>
        <dsp:cNvPr id="0" name=""/>
        <dsp:cNvSpPr/>
      </dsp:nvSpPr>
      <dsp:spPr>
        <a:xfrm>
          <a:off x="1" y="189"/>
          <a:ext cx="8229596" cy="4721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Консолидированный бюджет     Бешенковичского       района</a:t>
          </a:r>
          <a:endParaRPr lang="ru-RU" sz="1600" kern="1200" dirty="0"/>
        </a:p>
      </dsp:txBody>
      <dsp:txXfrm>
        <a:off x="1" y="189"/>
        <a:ext cx="8229596" cy="472157"/>
      </dsp:txXfrm>
    </dsp:sp>
    <dsp:sp modelId="{B2649A03-0D07-46A9-904F-F37D22614AD4}">
      <dsp:nvSpPr>
        <dsp:cNvPr id="0" name=""/>
        <dsp:cNvSpPr/>
      </dsp:nvSpPr>
      <dsp:spPr>
        <a:xfrm>
          <a:off x="400022" y="670653"/>
          <a:ext cx="4373337" cy="4721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Районный бюджет (базового уровня)</a:t>
          </a:r>
          <a:endParaRPr lang="ru-RU" sz="1600" kern="1200" dirty="0"/>
        </a:p>
      </dsp:txBody>
      <dsp:txXfrm>
        <a:off x="400022" y="670653"/>
        <a:ext cx="4373337" cy="472157"/>
      </dsp:txXfrm>
    </dsp:sp>
    <dsp:sp modelId="{E106BD36-077B-460E-9868-F9A4941575A3}">
      <dsp:nvSpPr>
        <dsp:cNvPr id="0" name=""/>
        <dsp:cNvSpPr/>
      </dsp:nvSpPr>
      <dsp:spPr>
        <a:xfrm>
          <a:off x="4971666" y="670653"/>
          <a:ext cx="2857911" cy="4721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Бюджеты сельских советов (первичного уровня)</a:t>
          </a:r>
          <a:endParaRPr lang="ru-RU" sz="1600" kern="1200" dirty="0"/>
        </a:p>
      </dsp:txBody>
      <dsp:txXfrm>
        <a:off x="4971666" y="670653"/>
        <a:ext cx="2857911" cy="472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0.48791</cdr:x>
      <cdr:y>0.55183</cdr:y>
    </cdr:from>
    <cdr:to>
      <cdr:x>0.49926</cdr:x>
      <cdr:y>0.63006</cdr:y>
    </cdr:to>
    <cdr:sp macro="" textlink="">
      <cdr:nvSpPr>
        <cdr:cNvPr id="13313" name="Text Box 102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470123" y="2384225"/>
          <a:ext cx="80619" cy="3375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800" b="1" i="0" u="none" strike="noStrike" baseline="0">
              <a:solidFill>
                <a:srgbClr val="000000"/>
              </a:solidFill>
              <a:latin typeface="Arial Cyr"/>
              <a:cs typeface="Arial Cyr"/>
            </a:rPr>
            <a:t> 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0.89888</cdr:x>
      <cdr:y>0.06311</cdr:y>
    </cdr:from>
    <cdr:to>
      <cdr:x>1</cdr:x>
      <cdr:y>0.1986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409632" y="42587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0.86632</cdr:x>
      <cdr:y>1.48182E-7</cdr:y>
    </cdr:from>
    <cdr:to>
      <cdr:x>1</cdr:x>
      <cdr:y>0.12713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833568" y="1"/>
          <a:ext cx="1208832" cy="8579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4FDB429-5B25-419E-BAFE-9C8964A35CE7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52" tIns="45976" rIns="91952" bIns="4597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15153"/>
            <a:ext cx="5486400" cy="4466987"/>
          </a:xfrm>
          <a:prstGeom prst="rect">
            <a:avLst/>
          </a:prstGeom>
        </p:spPr>
        <p:txBody>
          <a:bodyPr vert="horz" lIns="91952" tIns="45976" rIns="91952" bIns="4597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A17685CC-9B65-4675-BE60-92E363AB0C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7407" indent="-285726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588" indent="-229226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4270" indent="-229226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5950" indent="-229226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0860" indent="-2292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5769" indent="-2292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0679" indent="-2292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35589" indent="-2292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9819">
              <a:spcBef>
                <a:spcPct val="0"/>
              </a:spcBef>
              <a:defRPr/>
            </a:pPr>
            <a:fld id="{C8CB3E84-722C-43C6-AEFB-AD786A2E41CE}" type="slidenum">
              <a:rPr lang="ru-RU" altLang="ru-RU">
                <a:solidFill>
                  <a:srgbClr val="000000"/>
                </a:solidFill>
              </a:rPr>
              <a:pPr defTabSz="929819">
                <a:spcBef>
                  <a:spcPct val="0"/>
                </a:spcBef>
                <a:defRPr/>
              </a:pPr>
              <a:t>6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098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909B286-3CEC-452A-B603-72561982DC49}" type="datetimeFigureOut">
              <a:rPr lang="ru-RU" altLang="ru-RU"/>
              <a:pPr/>
              <a:t>26.02.2025</a:t>
            </a:fld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B1A7FDD-D7FF-49F7-BC08-BEB6645D5D7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1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ru-RU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Структура бюджета</a:t>
            </a:r>
            <a:endParaRPr lang="ru-RU" sz="2800" b="1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7544" y="764704"/>
            <a:ext cx="2592288" cy="792088"/>
          </a:xfrm>
          <a:prstGeom prst="roundRect">
            <a:avLst/>
          </a:prstGeom>
          <a:solidFill>
            <a:srgbClr val="8FB0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Доходы</a:t>
            </a:r>
            <a:endParaRPr lang="ru-RU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92971" y="774321"/>
            <a:ext cx="5184576" cy="79208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Налоговые доходы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Неналоговые доходы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Безвозмездные поступления (платежи от другого бюджета в форме межбюджетных трансфертов)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7544" y="1628800"/>
            <a:ext cx="2592288" cy="2952328"/>
          </a:xfrm>
          <a:prstGeom prst="roundRect">
            <a:avLst/>
          </a:prstGeom>
          <a:solidFill>
            <a:srgbClr val="DA54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Расходы</a:t>
            </a:r>
            <a:endParaRPr lang="ru-RU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91880" y="1659080"/>
            <a:ext cx="5184576" cy="2952328"/>
          </a:xfrm>
          <a:prstGeom prst="roundRect">
            <a:avLst/>
          </a:prstGeom>
          <a:solidFill>
            <a:srgbClr val="FA98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Общегосударственная деятельность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Национальная оборона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Судебная власть, правоохранительная деятельность и обеспечение безопасности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Национальная экономика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Охрана окружающей среды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Жилищно-коммунальные услуги и жилищное строительство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Здравоохранение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Физическая культура, спорт, культура и средства массовой информации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Социальная политика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47106" y="4725144"/>
            <a:ext cx="2592288" cy="2016224"/>
          </a:xfrm>
          <a:prstGeom prst="roundRect">
            <a:avLst/>
          </a:prstGeom>
          <a:solidFill>
            <a:srgbClr val="FF91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Направления использования профицита (превышение доходов над расходами)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91880" y="4743262"/>
            <a:ext cx="5184576" cy="1998106"/>
          </a:xfrm>
          <a:prstGeom prst="roundRect">
            <a:avLst/>
          </a:prstGeom>
          <a:solidFill>
            <a:srgbClr val="F2D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Привлечение и погашение заимствований на внутреннем рынке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Операции по гарантиям местных исполнительных и распорядительных органов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Предоставление и возврат бюджетных кредитов, ссуд, займов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Изменение остатков бюджета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26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2"/>
          <p:cNvSpPr>
            <a:spLocks noGrp="1" noChangeArrowheads="1"/>
          </p:cNvSpPr>
          <p:nvPr>
            <p:ph type="ctrTitle"/>
          </p:nvPr>
        </p:nvSpPr>
        <p:spPr>
          <a:xfrm>
            <a:off x="928688" y="260649"/>
            <a:ext cx="7772400" cy="1239540"/>
          </a:xfrm>
        </p:spPr>
        <p:txBody>
          <a:bodyPr>
            <a:normAutofit/>
          </a:bodyPr>
          <a:lstStyle/>
          <a:p>
            <a:pPr>
              <a:lnSpc>
                <a:spcPts val="2000"/>
              </a:lnSpc>
            </a:pPr>
            <a:r>
              <a:rPr lang="ru-RU" altLang="ru-RU" sz="2000" b="1" dirty="0" smtClean="0">
                <a:solidFill>
                  <a:schemeClr val="tx1"/>
                </a:solidFill>
              </a:rPr>
              <a:t>Особенности формирования проекта бюджета </a:t>
            </a:r>
            <a:r>
              <a:rPr lang="ru-RU" altLang="ru-RU" sz="2000" b="1" dirty="0" err="1" smtClean="0">
                <a:solidFill>
                  <a:schemeClr val="tx1"/>
                </a:solidFill>
              </a:rPr>
              <a:t>Бешенковичского</a:t>
            </a:r>
            <a:r>
              <a:rPr lang="ru-RU" altLang="ru-RU" sz="2000" b="1" dirty="0" smtClean="0">
                <a:solidFill>
                  <a:schemeClr val="tx1"/>
                </a:solidFill>
              </a:rPr>
              <a:t> района на 2025 год</a:t>
            </a:r>
            <a:r>
              <a:rPr lang="ru-RU" altLang="ru-RU" b="1" dirty="0" smtClean="0">
                <a:solidFill>
                  <a:schemeClr val="tx1"/>
                </a:solidFill>
              </a:rPr>
              <a:t>                                                                                         </a:t>
            </a:r>
            <a:br>
              <a:rPr lang="ru-RU" altLang="ru-RU" b="1" dirty="0" smtClean="0">
                <a:solidFill>
                  <a:schemeClr val="tx1"/>
                </a:solidFill>
              </a:rPr>
            </a:br>
            <a:endParaRPr lang="ru-RU" altLang="ru-RU" dirty="0" smtClean="0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2EA09046-3B7B-497F-BD6A-B6B483DEEA0E}"/>
              </a:ext>
            </a:extLst>
          </p:cNvPr>
          <p:cNvGraphicFramePr>
            <a:graphicFrameLocks noGrp="1"/>
          </p:cNvGraphicFramePr>
          <p:nvPr/>
        </p:nvGraphicFramePr>
        <p:xfrm>
          <a:off x="0" y="1357313"/>
          <a:ext cx="9144000" cy="5556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66963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Сбалансированность и обеспечение устойчивого исполнения </a:t>
                      </a:r>
                      <a:r>
                        <a:rPr lang="ru-RU" sz="1600" i="1" dirty="0">
                          <a:solidFill>
                            <a:schemeClr val="tx1"/>
                          </a:solidFill>
                          <a:latin typeface="+mn-lt"/>
                        </a:rPr>
                        <a:t>бюджета для выполнения предусмотренных расходных обязательств</a:t>
                      </a:r>
                      <a:endParaRPr lang="ru-RU" sz="1600" i="1" dirty="0">
                        <a:solidFill>
                          <a:schemeClr val="tx1"/>
                        </a:solidFill>
                      </a:endParaRPr>
                    </a:p>
                  </a:txBody>
                  <a:tcPr marT="45734" marB="45734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045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T="45734" marB="45734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T="45734" marB="4573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573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Сохранение социальной </a:t>
                      </a: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ориентированности </a:t>
                      </a: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расходов бюджета, в том числе реализации </a:t>
                      </a: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ряда мер</a:t>
                      </a: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, направленных на повышение качества жизни населения</a:t>
                      </a:r>
                      <a:endParaRPr lang="ru-RU" sz="1600" dirty="0"/>
                    </a:p>
                  </a:txBody>
                  <a:tcPr marT="45734" marB="45734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78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/>
                    </a:p>
                  </a:txBody>
                  <a:tcPr marT="45734" marB="4573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1099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Повышение благосостояния работников бюджетной сферы, поддержка наиболее уязвимых слоев населения</a:t>
                      </a:r>
                      <a:endParaRPr lang="ru-RU" sz="800" dirty="0"/>
                    </a:p>
                  </a:txBody>
                  <a:tcPr marT="45734" marB="45734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37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1" dirty="0">
                        <a:solidFill>
                          <a:schemeClr val="bg1"/>
                        </a:solidFill>
                      </a:endParaRPr>
                    </a:p>
                  </a:txBody>
                  <a:tcPr marT="45734" marB="45734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888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44042"/>
          </a:xfrm>
        </p:spPr>
        <p:txBody>
          <a:bodyPr>
            <a:noAutofit/>
          </a:bodyPr>
          <a:lstStyle/>
          <a:p>
            <a:pPr algn="just"/>
            <a:r>
              <a:rPr lang="ru-RU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i="1" dirty="0" smtClean="0">
                <a:latin typeface="Arial" pitchFamily="34" charset="0"/>
                <a:cs typeface="Arial" pitchFamily="34" charset="0"/>
              </a:rPr>
              <a:t>Консолидированный бюджет Бешенковичского района на 2025 год утвержден по доходам в сумме    58 548,4 тыс. рублей, по расходам – 58 323,6 тыс. рублей, с превышением доходов над расходами (профицит) в сумме 224,8 тыс. рублей. </a:t>
            </a:r>
          </a:p>
          <a:p>
            <a:pPr algn="just"/>
            <a:r>
              <a:rPr lang="ru-RU" sz="1500" i="1" dirty="0" smtClean="0">
                <a:latin typeface="Arial" pitchFamily="34" charset="0"/>
                <a:cs typeface="Arial" pitchFamily="34" charset="0"/>
              </a:rPr>
              <a:t>Безвозмездные поступления от других бюджетов бюджетной системы Республики Беларусь в структуре доходов бюджета района составляют 54,5 процентов или 31 929,4 тыс. рублей, в том числе дотация – 28 923,5 тыс. рублей.</a:t>
            </a:r>
          </a:p>
          <a:p>
            <a:pPr algn="just"/>
            <a:r>
              <a:rPr lang="ru-RU" sz="1500" i="1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1500" i="1" dirty="0">
                <a:latin typeface="Arial" panose="020B0604020202020204" pitchFamily="34" charset="0"/>
                <a:cs typeface="Arial" panose="020B0604020202020204" pitchFamily="34" charset="0"/>
              </a:rPr>
              <a:t>2025 году сохраняется социальная направленность бюджета. На социальную сферу  планируется направить 39 719,3 тыс. рублей или 68,1 процента от общего объема расходов бюджета района. Удельный вес здравоохранения в объеме бюджета района составляет 20,4 %, физической культуры, спорта, культуры и средств массовой информации – 8,5 %, образования – 29,1 %, социальной политики –  10,1 %. </a:t>
            </a:r>
          </a:p>
          <a:p>
            <a:r>
              <a:rPr lang="ru-RU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Социально-значимые </a:t>
            </a:r>
            <a:r>
              <a:rPr lang="ru-RU" sz="1500" i="1" dirty="0">
                <a:latin typeface="Arial" panose="020B0604020202020204" pitchFamily="34" charset="0"/>
                <a:cs typeface="Arial" panose="020B0604020202020204" pitchFamily="34" charset="0"/>
              </a:rPr>
              <a:t>расходы на 2024 год запланированы в сумме 41 180,9 тыс. рублей или 70,6 % от всех </a:t>
            </a:r>
            <a:r>
              <a:rPr lang="ru-RU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расходов.</a:t>
            </a:r>
          </a:p>
          <a:p>
            <a:r>
              <a:rPr lang="ru-RU" sz="1500" i="1" dirty="0">
                <a:latin typeface="Arial" panose="020B0604020202020204" pitchFamily="34" charset="0"/>
                <a:cs typeface="Arial" panose="020B0604020202020204" pitchFamily="34" charset="0"/>
              </a:rPr>
              <a:t>В расчетных показателях </a:t>
            </a:r>
            <a:r>
              <a:rPr lang="be-BY" sz="1500" i="1" dirty="0">
                <a:latin typeface="Arial" panose="020B0604020202020204" pitchFamily="34" charset="0"/>
                <a:cs typeface="Arial" panose="020B0604020202020204" pitchFamily="34" charset="0"/>
              </a:rPr>
              <a:t>предусмотрены</a:t>
            </a:r>
            <a:r>
              <a:rPr lang="ru-RU" sz="1500" i="1" dirty="0">
                <a:latin typeface="Arial" panose="020B0604020202020204" pitchFamily="34" charset="0"/>
                <a:cs typeface="Arial" panose="020B0604020202020204" pitchFamily="34" charset="0"/>
              </a:rPr>
              <a:t> расходы </a:t>
            </a:r>
            <a:r>
              <a:rPr lang="be-BY" sz="1500" i="1" dirty="0">
                <a:latin typeface="Arial" panose="020B0604020202020204" pitchFamily="34" charset="0"/>
                <a:cs typeface="Arial" panose="020B0604020202020204" pitchFamily="34" charset="0"/>
              </a:rPr>
              <a:t>на текущий ремонт жилищного фонда </a:t>
            </a:r>
            <a:r>
              <a:rPr lang="ru-RU" sz="1500" i="1" dirty="0">
                <a:latin typeface="Arial" panose="020B0604020202020204" pitchFamily="34" charset="0"/>
                <a:cs typeface="Arial" panose="020B0604020202020204" pitchFamily="34" charset="0"/>
              </a:rPr>
              <a:t>в сумме 211</a:t>
            </a:r>
            <a:r>
              <a:rPr lang="be-BY" sz="1500" i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500" i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be-BY" sz="1500" i="1" dirty="0">
                <a:latin typeface="Arial" panose="020B0604020202020204" pitchFamily="34" charset="0"/>
                <a:cs typeface="Arial" panose="020B0604020202020204" pitchFamily="34" charset="0"/>
              </a:rPr>
              <a:t> тыс. рублей, на капитальный ремонт жилищного фонда – </a:t>
            </a:r>
            <a:r>
              <a:rPr lang="ru-RU" sz="1500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be-BY" sz="1500" i="1" dirty="0">
                <a:latin typeface="Arial" panose="020B0604020202020204" pitchFamily="34" charset="0"/>
                <a:cs typeface="Arial" panose="020B0604020202020204" pitchFamily="34" charset="0"/>
              </a:rPr>
              <a:t> 000,0 тыс. рублей.</a:t>
            </a:r>
            <a:endParaRPr lang="ru-RU" sz="1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500" i="1" dirty="0" smtClean="0">
                <a:latin typeface="Arial" pitchFamily="34" charset="0"/>
                <a:cs typeface="Arial" pitchFamily="34" charset="0"/>
              </a:rPr>
              <a:t> Расходы капитального характера запланированы в сумме 3 723,1 тыс. рублей или 6,4 процента всех расходов. Финансовый резерв – 728,1 тыс. рублей или 1,2 %.</a:t>
            </a:r>
            <a:endParaRPr lang="ru-RU" sz="1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6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859451229"/>
              </p:ext>
            </p:extLst>
          </p:nvPr>
        </p:nvGraphicFramePr>
        <p:xfrm>
          <a:off x="107505" y="116632"/>
          <a:ext cx="8928992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20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4130114"/>
              </p:ext>
            </p:extLst>
          </p:nvPr>
        </p:nvGraphicFramePr>
        <p:xfrm>
          <a:off x="179388" y="188913"/>
          <a:ext cx="8189912" cy="6338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Лист" r:id="rId4" imgW="8058285" imgH="5400675" progId="Excel.Sheet.8">
                  <p:embed/>
                </p:oleObj>
              </mc:Choice>
              <mc:Fallback>
                <p:oleObj name="Лист" r:id="rId4" imgW="8058285" imgH="5400675" progId="Excel.Sheet.8">
                  <p:embed/>
                  <p:pic>
                    <p:nvPicPr>
                      <p:cNvPr id="1433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88913"/>
                        <a:ext cx="8189912" cy="6338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187624" y="6021288"/>
            <a:ext cx="3204022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5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Всего </a:t>
            </a:r>
            <a:r>
              <a:rPr lang="ru-RU" sz="15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26 619,0 </a:t>
            </a:r>
            <a:r>
              <a:rPr lang="ru-RU" sz="15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963102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6506161"/>
              </p:ext>
            </p:extLst>
          </p:nvPr>
        </p:nvGraphicFramePr>
        <p:xfrm>
          <a:off x="143946" y="188640"/>
          <a:ext cx="8604517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683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943349123"/>
              </p:ext>
            </p:extLst>
          </p:nvPr>
        </p:nvGraphicFramePr>
        <p:xfrm>
          <a:off x="0" y="78576"/>
          <a:ext cx="9042400" cy="6086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6899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88" name="Group 40">
            <a:extLst>
              <a:ext uri="{FF2B5EF4-FFF2-40B4-BE49-F238E27FC236}">
                <a16:creationId xmlns:a16="http://schemas.microsoft.com/office/drawing/2014/main" id="{117DDD83-0EF0-4631-ABC8-671E1B28E864}"/>
              </a:ext>
            </a:extLst>
          </p:cNvPr>
          <p:cNvGraphicFramePr>
            <a:graphicFrameLocks noGrp="1"/>
          </p:cNvGraphicFramePr>
          <p:nvPr/>
        </p:nvGraphicFramePr>
        <p:xfrm>
          <a:off x="142875" y="428625"/>
          <a:ext cx="8785225" cy="6257925"/>
        </p:xfrm>
        <a:graphic>
          <a:graphicData uri="http://schemas.openxmlformats.org/drawingml/2006/table">
            <a:tbl>
              <a:tblPr/>
              <a:tblGrid>
                <a:gridCol w="1785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4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57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7211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     Концепция формирования проекта бюджета </a:t>
                      </a: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Бешенковичского</a:t>
                      </a: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района 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на 2025 год по отдельным субсидируемым отраслям местного хозяйства</a:t>
                      </a:r>
                    </a:p>
                  </a:txBody>
                  <a:tcPr marL="9271" marR="9271" marT="927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847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271" marR="9271" marT="927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возмещения затрат населением по фиксированным тарифам</a:t>
                      </a:r>
                    </a:p>
                  </a:txBody>
                  <a:tcPr marL="9271" marR="9271" marT="927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возмещения затрат </a:t>
                      </a: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субсидиями</a:t>
                      </a: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из бюджета</a:t>
                      </a:r>
                    </a:p>
                  </a:txBody>
                  <a:tcPr marL="9271" marR="9271" marT="927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Возмещение другими доходными источниками</a:t>
                      </a:r>
                    </a:p>
                  </a:txBody>
                  <a:tcPr marL="9271" marR="9271" marT="927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592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Пассажирские  перевозки</a:t>
                      </a:r>
                    </a:p>
                  </a:txBody>
                  <a:tcPr marL="9271" marR="9271" marT="927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67 %  от затрат</a:t>
                      </a:r>
                    </a:p>
                  </a:txBody>
                  <a:tcPr marL="9271" marR="9271" marT="927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33 %  от затрат</a:t>
                      </a:r>
                    </a:p>
                  </a:txBody>
                  <a:tcPr marL="9271" marR="9271" marT="927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271" marR="9271" marT="927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174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Жилищно-коммунальные услуги</a:t>
                      </a:r>
                    </a:p>
                  </a:txBody>
                  <a:tcPr marL="9271" marR="9271" marT="927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20 % от затрат</a:t>
                      </a:r>
                    </a:p>
                  </a:txBody>
                  <a:tcPr marL="9271" marR="9271" marT="927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Применение механизма планово-расчетных цен на основании нормативов субсидирования единицы жилищно-коммунальной услуги.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Аналогично 2024 году.</a:t>
                      </a:r>
                    </a:p>
                  </a:txBody>
                  <a:tcPr marL="9271" marR="9271" marT="927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71" marR="9271" marT="927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456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Реализация топлива населению</a:t>
                      </a:r>
                    </a:p>
                  </a:txBody>
                  <a:tcPr marL="9271" marR="9271" marT="927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 стоимости топлива по фиксированной розничной цене</a:t>
                      </a:r>
                    </a:p>
                  </a:txBody>
                  <a:tcPr marL="9271" marR="9271" marT="927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 разницы между  стоимостью топлива  по отпускной и розничной фиксированной цене и часть торговой надбавки в размере до 35% отпускной цены топливного брикета и угля, до 40% отпускной цены производителя дров</a:t>
                      </a:r>
                    </a:p>
                  </a:txBody>
                  <a:tcPr marL="9271" marR="9271" marT="927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271" marR="9271" marT="927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65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1270</TotalTime>
  <Words>584</Words>
  <Application>Microsoft Office PowerPoint</Application>
  <PresentationFormat>Экран (4:3)</PresentationFormat>
  <Paragraphs>109</Paragraphs>
  <Slides>9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Arial Cyr</vt:lpstr>
      <vt:lpstr>Calibri</vt:lpstr>
      <vt:lpstr>Times New Roman</vt:lpstr>
      <vt:lpstr>Тема Office</vt:lpstr>
      <vt:lpstr>Лист Microsoft Excel 97–2003</vt:lpstr>
      <vt:lpstr>Презентация PowerPoint</vt:lpstr>
      <vt:lpstr>Структура бюджета</vt:lpstr>
      <vt:lpstr>Особенности формирования проекта бюджета Бешенковичского района на 2025 год                                                                         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Umecel</dc:creator>
  <cp:lastModifiedBy>Умецкая Елена Леонидовна</cp:lastModifiedBy>
  <cp:revision>135</cp:revision>
  <cp:lastPrinted>2025-02-25T13:14:02Z</cp:lastPrinted>
  <dcterms:created xsi:type="dcterms:W3CDTF">2019-04-24T07:11:21Z</dcterms:created>
  <dcterms:modified xsi:type="dcterms:W3CDTF">2025-02-26T07:13:35Z</dcterms:modified>
</cp:coreProperties>
</file>