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drawings/drawing6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63" r:id="rId6"/>
    <p:sldId id="259" r:id="rId7"/>
    <p:sldId id="260" r:id="rId8"/>
    <p:sldId id="261" r:id="rId9"/>
    <p:sldId id="262" r:id="rId10"/>
  </p:sldIdLst>
  <p:sldSz cx="12192000" cy="6858000"/>
  <p:notesSz cx="6858000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Бутанова Алла Ивановна" initials="БАИ" lastIdx="0" clrIdx="0">
    <p:extLst>
      <p:ext uri="{19B8F6BF-5375-455C-9EA6-DF929625EA0E}">
        <p15:presenceInfo xmlns:p15="http://schemas.microsoft.com/office/powerpoint/2012/main" userId="S-1-5-21-901292189-1124696768-471799982-911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4" d="100"/>
          <a:sy n="54" d="100"/>
        </p:scale>
        <p:origin x="114" y="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1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_____Microsoft_Excel4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_____Microsoft_Excel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811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Поступление собственных</a:t>
            </a:r>
            <a:r>
              <a:rPr lang="ru-RU" sz="1800" b="1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доходов бюджета района </a:t>
            </a:r>
          </a:p>
          <a:p>
            <a:pPr>
              <a:defRPr sz="811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 2024 год (план на год 23 848,2 тыс. рублей, факт 24 053,7 тыс. рублей,               выполнение 100,9 %)</a:t>
            </a:r>
            <a:endParaRPr lang="ru-RU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7.831460674157302E-2"/>
          <c:y val="1.1416897167393693E-2"/>
        </c:manualLayout>
      </c:layout>
      <c:overlay val="0"/>
      <c:spPr>
        <a:noFill/>
        <a:ln w="25763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2.5274263469875252E-3"/>
          <c:y val="0.16546656922591924"/>
          <c:w val="0.97253428293373445"/>
          <c:h val="0.7001460289961274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Лист2!$B$1</c:f>
              <c:strCache>
                <c:ptCount val="1"/>
                <c:pt idx="0">
                  <c:v>план  2024</c:v>
                </c:pt>
              </c:strCache>
            </c:strRef>
          </c:tx>
          <c:spPr>
            <a:solidFill>
              <a:srgbClr val="FF00FF"/>
            </a:solidFill>
            <a:ln w="12881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6.14145580819251E-3"/>
                  <c:y val="1.2285019924549995E-2"/>
                </c:manualLayout>
              </c:layout>
              <c:tx>
                <c:rich>
                  <a:bodyPr/>
                  <a:lstStyle/>
                  <a:p>
                    <a:pPr>
                      <a:defRPr sz="1000" b="1" i="0" u="none" strike="noStrike" baseline="0">
                        <a:solidFill>
                          <a:srgbClr val="8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sz="1000" baseline="0" dirty="0"/>
                      <a:t>10 929,5</a:t>
                    </a:r>
                  </a:p>
                  <a:p>
                    <a:pPr>
                      <a:defRPr sz="1000" b="1" i="0" u="none" strike="noStrike" baseline="0">
                        <a:solidFill>
                          <a:srgbClr val="8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endParaRPr lang="en-US" sz="1000" baseline="0" dirty="0"/>
                  </a:p>
                </c:rich>
              </c:tx>
              <c:numFmt formatCode="\О\с\н\о\в\н\о\й" sourceLinked="0"/>
              <c:spPr>
                <a:noFill/>
                <a:ln w="25763"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7324493497301602E-2"/>
                      <c:h val="3.847061015103316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9D6C-48AF-953E-B430365A1802}"/>
                </c:ext>
              </c:extLst>
            </c:dLbl>
            <c:dLbl>
              <c:idx val="1"/>
              <c:layout>
                <c:manualLayout>
                  <c:x val="-2.3470096434574893E-2"/>
                  <c:y val="1.6956123004614105E-3"/>
                </c:manualLayout>
              </c:layout>
              <c:tx>
                <c:rich>
                  <a:bodyPr/>
                  <a:lstStyle/>
                  <a:p>
                    <a:pPr>
                      <a:defRPr sz="1000" b="1" i="0" u="none" strike="noStrike" baseline="0">
                        <a:solidFill>
                          <a:srgbClr val="8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sz="1000" baseline="0" dirty="0"/>
                      <a:t>1 305,1</a:t>
                    </a:r>
                  </a:p>
                  <a:p>
                    <a:pPr>
                      <a:defRPr sz="1000" b="1" i="0" u="none" strike="noStrike" baseline="0">
                        <a:solidFill>
                          <a:srgbClr val="8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endParaRPr lang="en-US" sz="1000" baseline="0" dirty="0"/>
                  </a:p>
                </c:rich>
              </c:tx>
              <c:numFmt formatCode="\О\с\н\о\в\н\о\й" sourceLinked="0"/>
              <c:spPr>
                <a:noFill/>
                <a:ln w="25763"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2998650800672393E-2"/>
                      <c:h val="4.597700809736161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9D6C-48AF-953E-B430365A1802}"/>
                </c:ext>
              </c:extLst>
            </c:dLbl>
            <c:dLbl>
              <c:idx val="2"/>
              <c:layout>
                <c:manualLayout>
                  <c:x val="-7.8377974873927274E-3"/>
                  <c:y val="-5.5760467715588987E-3"/>
                </c:manualLayout>
              </c:layout>
              <c:tx>
                <c:rich>
                  <a:bodyPr/>
                  <a:lstStyle/>
                  <a:p>
                    <a:pPr>
                      <a:defRPr sz="1000" b="1" i="0" u="none" strike="noStrike" baseline="0">
                        <a:solidFill>
                          <a:srgbClr val="8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sz="1000" baseline="0" dirty="0"/>
                      <a:t>341,2</a:t>
                    </a:r>
                  </a:p>
                </c:rich>
              </c:tx>
              <c:numFmt formatCode="\О\с\н\о\в\н\о\й" sourceLinked="0"/>
              <c:spPr>
                <a:noFill/>
                <a:ln w="25763"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8728987879324066E-2"/>
                      <c:h val="3.471733264494652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9D6C-48AF-953E-B430365A1802}"/>
                </c:ext>
              </c:extLst>
            </c:dLbl>
            <c:dLbl>
              <c:idx val="3"/>
              <c:layout>
                <c:manualLayout>
                  <c:x val="-1.2517583827302538E-2"/>
                  <c:y val="7.7333562605678887E-3"/>
                </c:manualLayout>
              </c:layout>
              <c:tx>
                <c:rich>
                  <a:bodyPr/>
                  <a:lstStyle/>
                  <a:p>
                    <a:pPr>
                      <a:defRPr sz="1000" b="1" i="0" u="none" strike="noStrike" baseline="0">
                        <a:solidFill>
                          <a:srgbClr val="8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sz="1000" baseline="0" dirty="0"/>
                      <a:t>1 316,8</a:t>
                    </a:r>
                  </a:p>
                  <a:p>
                    <a:pPr>
                      <a:defRPr sz="1000" b="1" i="0" u="none" strike="noStrike" baseline="0">
                        <a:solidFill>
                          <a:srgbClr val="8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endParaRPr lang="en-US" sz="1000" baseline="0" dirty="0"/>
                  </a:p>
                </c:rich>
              </c:tx>
              <c:numFmt formatCode="\О\с\н\о\в\н\о\й" sourceLinked="0"/>
              <c:spPr>
                <a:noFill/>
                <a:ln w="25763"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8728987879324077E-2"/>
                      <c:h val="4.597700809736161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9D6C-48AF-953E-B430365A1802}"/>
                </c:ext>
              </c:extLst>
            </c:dLbl>
            <c:dLbl>
              <c:idx val="4"/>
              <c:layout>
                <c:manualLayout>
                  <c:x val="-1.0062981066973472E-2"/>
                  <c:y val="-5.8767526564042754E-3"/>
                </c:manualLayout>
              </c:layout>
              <c:tx>
                <c:rich>
                  <a:bodyPr/>
                  <a:lstStyle/>
                  <a:p>
                    <a:pPr>
                      <a:defRPr sz="1000" b="1" i="0" u="none" strike="noStrike" baseline="0">
                        <a:solidFill>
                          <a:srgbClr val="8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sz="1000" baseline="0" dirty="0"/>
                      <a:t>5 302,3</a:t>
                    </a:r>
                  </a:p>
                </c:rich>
              </c:tx>
              <c:numFmt formatCode="\О\с\н\о\в\н\о\й" sourceLinked="0"/>
              <c:spPr>
                <a:noFill/>
                <a:ln w="25763"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243685304786339"/>
                      <c:h val="3.847055779575155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9D6C-48AF-953E-B430365A1802}"/>
                </c:ext>
              </c:extLst>
            </c:dLbl>
            <c:dLbl>
              <c:idx val="5"/>
              <c:layout>
                <c:manualLayout>
                  <c:x val="6.1296962486573695E-4"/>
                  <c:y val="7.4221682219969224E-3"/>
                </c:manualLayout>
              </c:layout>
              <c:tx>
                <c:rich>
                  <a:bodyPr/>
                  <a:lstStyle/>
                  <a:p>
                    <a:pPr>
                      <a:defRPr sz="1000" b="1" i="0" u="none" strike="noStrike" baseline="0">
                        <a:solidFill>
                          <a:srgbClr val="8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sz="1000" baseline="0" dirty="0"/>
                      <a:t>1 413,0 </a:t>
                    </a:r>
                  </a:p>
                  <a:p>
                    <a:pPr>
                      <a:defRPr sz="1000" b="1" i="0" u="none" strike="noStrike" baseline="0">
                        <a:solidFill>
                          <a:srgbClr val="8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endParaRPr lang="en-US" sz="1000" baseline="0" dirty="0"/>
                  </a:p>
                </c:rich>
              </c:tx>
              <c:numFmt formatCode="\О\с\н\о\в\н\о\й" sourceLinked="0"/>
              <c:spPr>
                <a:noFill/>
                <a:ln w="25763"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7380673272582498E-2"/>
                      <c:h val="5.160684582356916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9D6C-48AF-953E-B430365A1802}"/>
                </c:ext>
              </c:extLst>
            </c:dLbl>
            <c:dLbl>
              <c:idx val="6"/>
              <c:layout>
                <c:manualLayout>
                  <c:x val="-1.2244205078297796E-2"/>
                  <c:y val="-8.5647367598404008E-4"/>
                </c:manualLayout>
              </c:layout>
              <c:tx>
                <c:rich>
                  <a:bodyPr/>
                  <a:lstStyle/>
                  <a:p>
                    <a:pPr>
                      <a:defRPr sz="1000" b="1" i="0" u="none" strike="noStrike" baseline="0">
                        <a:solidFill>
                          <a:srgbClr val="8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sz="1000" baseline="0" dirty="0"/>
                      <a:t>13 358,6</a:t>
                    </a:r>
                  </a:p>
                </c:rich>
              </c:tx>
              <c:numFmt formatCode="\О\с\н\о\в\н\о\й" sourceLinked="0"/>
              <c:spPr>
                <a:noFill/>
                <a:ln w="25763"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6502808988764048E-2"/>
                      <c:h val="4.97301751067549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9D6C-48AF-953E-B430365A1802}"/>
                </c:ext>
              </c:extLst>
            </c:dLbl>
            <c:dLbl>
              <c:idx val="7"/>
              <c:layout>
                <c:manualLayout>
                  <c:x val="-4.3539325842696736E-2"/>
                  <c:y val="-3.6396985068638411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23</a:t>
                    </a:r>
                    <a:r>
                      <a:rPr lang="en-US" baseline="0" dirty="0"/>
                      <a:t> 848,2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FFBC-441D-B2E3-522D4EA99407}"/>
                </c:ext>
              </c:extLst>
            </c:dLbl>
            <c:numFmt formatCode="\О\с\н\о\в\н\о\й" sourceLinked="0"/>
            <c:spPr>
              <a:noFill/>
              <a:ln w="25763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1" i="0" u="none" strike="noStrike" baseline="0">
                    <a:solidFill>
                      <a:srgbClr val="8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Лист2!$A$2:$A$9</c:f>
              <c:strCache>
                <c:ptCount val="8"/>
                <c:pt idx="0">
                  <c:v>Подоходный налог, 100,7 %</c:v>
                </c:pt>
                <c:pt idx="1">
                  <c:v>Налог на прибыль, 100,0%</c:v>
                </c:pt>
                <c:pt idx="2">
                  <c:v>Земельный налог, 102,5 %</c:v>
                </c:pt>
                <c:pt idx="3">
                  <c:v>Налог на недвижимость, 101,3 %</c:v>
                </c:pt>
                <c:pt idx="4">
                  <c:v>НДС, 101,0 %</c:v>
                </c:pt>
                <c:pt idx="5">
                  <c:v>Компенсация расходов государства,     100,4 %</c:v>
                </c:pt>
                <c:pt idx="6">
                  <c:v>Прочие ,  116,7%</c:v>
                </c:pt>
                <c:pt idx="7">
                  <c:v>Итого</c:v>
                </c:pt>
              </c:strCache>
            </c:strRef>
          </c:cat>
          <c:val>
            <c:numRef>
              <c:f>Лист2!$B$2:$B$9</c:f>
              <c:numCache>
                <c:formatCode>#\ ##0.0</c:formatCode>
                <c:ptCount val="8"/>
                <c:pt idx="0">
                  <c:v>10929.5</c:v>
                </c:pt>
                <c:pt idx="1">
                  <c:v>1305.0999999999999</c:v>
                </c:pt>
                <c:pt idx="2">
                  <c:v>341.2</c:v>
                </c:pt>
                <c:pt idx="3">
                  <c:v>1316.8</c:v>
                </c:pt>
                <c:pt idx="4">
                  <c:v>5302.3</c:v>
                </c:pt>
                <c:pt idx="5">
                  <c:v>1413</c:v>
                </c:pt>
                <c:pt idx="6">
                  <c:v>13358.6</c:v>
                </c:pt>
                <c:pt idx="7">
                  <c:v>23848.2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D6C-48AF-953E-B430365A1802}"/>
            </c:ext>
          </c:extLst>
        </c:ser>
        <c:ser>
          <c:idx val="1"/>
          <c:order val="1"/>
          <c:tx>
            <c:strRef>
              <c:f>Лист2!$C$1</c:f>
              <c:strCache>
                <c:ptCount val="1"/>
                <c:pt idx="0">
                  <c:v>факт 2024</c:v>
                </c:pt>
              </c:strCache>
            </c:strRef>
          </c:tx>
          <c:spPr>
            <a:solidFill>
              <a:srgbClr val="00FFFF"/>
            </a:solidFill>
            <a:ln w="12881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3.5111640714854453E-2"/>
                  <c:y val="1.2611626973891545E-2"/>
                </c:manualLayout>
              </c:layout>
              <c:tx>
                <c:rich>
                  <a:bodyPr/>
                  <a:lstStyle/>
                  <a:p>
                    <a:pPr>
                      <a:defRPr sz="1000" b="1" i="0" u="none" strike="noStrike" baseline="0">
                        <a:solidFill>
                          <a:srgbClr val="003366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sz="1000" baseline="0" dirty="0"/>
                      <a:t>11 001,7</a:t>
                    </a:r>
                  </a:p>
                </c:rich>
              </c:tx>
              <c:numFmt formatCode="\О\с\н\о\в\н\о\й" sourceLinked="0"/>
              <c:spPr>
                <a:noFill/>
                <a:ln w="25763"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0133482261346539E-2"/>
                      <c:h val="4.034717037115406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0-9D6C-48AF-953E-B430365A1802}"/>
                </c:ext>
              </c:extLst>
            </c:dLbl>
            <c:dLbl>
              <c:idx val="1"/>
              <c:layout>
                <c:manualLayout>
                  <c:x val="1.4148677342298506E-2"/>
                  <c:y val="-5.7781524102197002E-3"/>
                </c:manualLayout>
              </c:layout>
              <c:tx>
                <c:rich>
                  <a:bodyPr/>
                  <a:lstStyle/>
                  <a:p>
                    <a:pPr>
                      <a:defRPr sz="1000" b="1" i="0" u="none" strike="noStrike" baseline="0">
                        <a:solidFill>
                          <a:srgbClr val="003366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sz="1000" baseline="0" dirty="0"/>
                      <a:t>1 305,3</a:t>
                    </a:r>
                  </a:p>
                </c:rich>
              </c:tx>
              <c:numFmt formatCode="\О\с\н\о\в\н\о\й" sourceLinked="0"/>
              <c:spPr>
                <a:noFill/>
                <a:ln w="25763"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861662832876228E-2"/>
                      <c:h val="4.222378294655658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F-9D6C-48AF-953E-B430365A1802}"/>
                </c:ext>
              </c:extLst>
            </c:dLbl>
            <c:dLbl>
              <c:idx val="2"/>
              <c:layout>
                <c:manualLayout>
                  <c:x val="1.405522870034499E-2"/>
                  <c:y val="-5.7341730433038149E-3"/>
                </c:manualLayout>
              </c:layout>
              <c:tx>
                <c:rich>
                  <a:bodyPr/>
                  <a:lstStyle/>
                  <a:p>
                    <a:pPr>
                      <a:defRPr sz="1000" b="1" i="0" u="none" strike="noStrike" baseline="0">
                        <a:solidFill>
                          <a:srgbClr val="003366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sz="1000" baseline="0" dirty="0"/>
                      <a:t>349,8</a:t>
                    </a:r>
                  </a:p>
                </c:rich>
              </c:tx>
              <c:numFmt formatCode="\О\с\н\о\в\н\о\й" sourceLinked="0"/>
              <c:spPr>
                <a:noFill/>
                <a:ln w="25763"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8785167654604988E-2"/>
                      <c:h val="4.034717037115406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E-9D6C-48AF-953E-B430365A1802}"/>
                </c:ext>
              </c:extLst>
            </c:dLbl>
            <c:dLbl>
              <c:idx val="3"/>
              <c:layout>
                <c:manualLayout>
                  <c:x val="1.546724320976737E-2"/>
                  <c:y val="4.5275556701917293E-3"/>
                </c:manualLayout>
              </c:layout>
              <c:tx>
                <c:rich>
                  <a:bodyPr/>
                  <a:lstStyle/>
                  <a:p>
                    <a:pPr>
                      <a:defRPr sz="1000" b="1" i="0" u="none" strike="noStrike" baseline="0">
                        <a:solidFill>
                          <a:srgbClr val="003366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sz="1000" baseline="0" dirty="0"/>
                      <a:t>1 334,1</a:t>
                    </a:r>
                  </a:p>
                  <a:p>
                    <a:pPr>
                      <a:defRPr sz="1000" b="1" i="0" u="none" strike="noStrike" baseline="0">
                        <a:solidFill>
                          <a:srgbClr val="003366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endParaRPr lang="en-US" sz="1000" baseline="0" dirty="0"/>
                  </a:p>
                </c:rich>
              </c:tx>
              <c:numFmt formatCode="\О\с\н\о\в\н\о\й" sourceLinked="0"/>
              <c:spPr>
                <a:noFill/>
                <a:ln w="25763"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2605392373706102E-2"/>
                      <c:h val="4.597700809736161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D-9D6C-48AF-953E-B430365A1802}"/>
                </c:ext>
              </c:extLst>
            </c:dLbl>
            <c:dLbl>
              <c:idx val="4"/>
              <c:layout>
                <c:manualLayout>
                  <c:x val="3.3817017605945326E-2"/>
                  <c:y val="-6.9919333734563939E-3"/>
                </c:manualLayout>
              </c:layout>
              <c:tx>
                <c:rich>
                  <a:bodyPr/>
                  <a:lstStyle/>
                  <a:p>
                    <a:pPr>
                      <a:defRPr sz="1000" b="1" i="0" u="none" strike="noStrike" baseline="0">
                        <a:solidFill>
                          <a:srgbClr val="003366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sz="1000" baseline="0" dirty="0"/>
                      <a:t>5 356,9</a:t>
                    </a:r>
                  </a:p>
                  <a:p>
                    <a:pPr>
                      <a:defRPr sz="1000" b="1" i="0" u="none" strike="noStrike" baseline="0">
                        <a:solidFill>
                          <a:srgbClr val="003366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endParaRPr lang="en-US" sz="1000" baseline="0" dirty="0"/>
                  </a:p>
                </c:rich>
              </c:tx>
              <c:numFmt formatCode="\О\с\н\о\в\н\о\й" sourceLinked="0"/>
              <c:spPr>
                <a:noFill/>
                <a:ln w="25763"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7155954171458901E-2"/>
                      <c:h val="4.597700809736161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C-9D6C-48AF-953E-B430365A1802}"/>
                </c:ext>
              </c:extLst>
            </c:dLbl>
            <c:dLbl>
              <c:idx val="5"/>
              <c:layout>
                <c:manualLayout>
                  <c:x val="1.9634955249327395E-2"/>
                  <c:y val="7.2860406161806973E-3"/>
                </c:manualLayout>
              </c:layout>
              <c:tx>
                <c:rich>
                  <a:bodyPr/>
                  <a:lstStyle/>
                  <a:p>
                    <a:pPr>
                      <a:defRPr sz="1000" b="1" i="0" u="none" strike="noStrike" baseline="0">
                        <a:solidFill>
                          <a:srgbClr val="003366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sz="1000" baseline="0" dirty="0"/>
                      <a:t>1 418,1</a:t>
                    </a:r>
                  </a:p>
                </c:rich>
              </c:tx>
              <c:numFmt formatCode="\О\с\н\о\в\н\о\й" sourceLinked="0"/>
              <c:spPr>
                <a:noFill/>
                <a:ln w="25763"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4403145182694854E-2"/>
                      <c:h val="4.597700809736161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9D6C-48AF-953E-B430365A1802}"/>
                </c:ext>
              </c:extLst>
            </c:dLbl>
            <c:dLbl>
              <c:idx val="6"/>
              <c:layout>
                <c:manualLayout>
                  <c:x val="1.2085731218267705E-2"/>
                  <c:y val="1.4152225674395053E-2"/>
                </c:manualLayout>
              </c:layout>
              <c:tx>
                <c:rich>
                  <a:bodyPr/>
                  <a:lstStyle/>
                  <a:p>
                    <a:pPr>
                      <a:defRPr sz="1000" b="1" i="0" u="none" strike="noStrike" baseline="0">
                        <a:solidFill>
                          <a:srgbClr val="003366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sz="1000" baseline="0" dirty="0"/>
                      <a:t>15 594,8</a:t>
                    </a:r>
                  </a:p>
                </c:rich>
              </c:tx>
              <c:numFmt formatCode="\О\с\н\о\в\н\о\й" sourceLinked="0"/>
              <c:spPr>
                <a:noFill/>
                <a:ln w="25763"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5266853932584273E-2"/>
                      <c:h val="5.160684582356916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A-9D6C-48AF-953E-B430365A1802}"/>
                </c:ext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/>
                      <a:t>24 053,7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FFBC-441D-B2E3-522D4EA99407}"/>
                </c:ext>
              </c:extLst>
            </c:dLbl>
            <c:numFmt formatCode="\О\с\н\о\в\н\о\й" sourceLinked="0"/>
            <c:spPr>
              <a:noFill/>
              <a:ln w="25763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1" i="0" u="none" strike="noStrike" baseline="0">
                    <a:solidFill>
                      <a:srgbClr val="003366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Лист2!$A$2:$A$9</c:f>
              <c:strCache>
                <c:ptCount val="8"/>
                <c:pt idx="0">
                  <c:v>Подоходный налог, 100,7 %</c:v>
                </c:pt>
                <c:pt idx="1">
                  <c:v>Налог на прибыль, 100,0%</c:v>
                </c:pt>
                <c:pt idx="2">
                  <c:v>Земельный налог, 102,5 %</c:v>
                </c:pt>
                <c:pt idx="3">
                  <c:v>Налог на недвижимость, 101,3 %</c:v>
                </c:pt>
                <c:pt idx="4">
                  <c:v>НДС, 101,0 %</c:v>
                </c:pt>
                <c:pt idx="5">
                  <c:v>Компенсация расходов государства,     100,4 %</c:v>
                </c:pt>
                <c:pt idx="6">
                  <c:v>Прочие ,  116,7%</c:v>
                </c:pt>
                <c:pt idx="7">
                  <c:v>Итого</c:v>
                </c:pt>
              </c:strCache>
            </c:strRef>
          </c:cat>
          <c:val>
            <c:numRef>
              <c:f>Лист2!$C$2:$C$9</c:f>
              <c:numCache>
                <c:formatCode>0.0</c:formatCode>
                <c:ptCount val="8"/>
                <c:pt idx="0" formatCode="#\ ##0.0">
                  <c:v>11001.7</c:v>
                </c:pt>
                <c:pt idx="1">
                  <c:v>1305.3</c:v>
                </c:pt>
                <c:pt idx="2">
                  <c:v>349.8</c:v>
                </c:pt>
                <c:pt idx="3" formatCode="General">
                  <c:v>1334.1</c:v>
                </c:pt>
                <c:pt idx="4">
                  <c:v>5356.9</c:v>
                </c:pt>
                <c:pt idx="5" formatCode="General">
                  <c:v>1418.1</c:v>
                </c:pt>
                <c:pt idx="6">
                  <c:v>15594.8</c:v>
                </c:pt>
                <c:pt idx="7">
                  <c:v>24053.7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9D6C-48AF-953E-B430365A18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4671264"/>
        <c:axId val="1"/>
      </c:barChart>
      <c:catAx>
        <c:axId val="144671264"/>
        <c:scaling>
          <c:orientation val="minMax"/>
        </c:scaling>
        <c:delete val="0"/>
        <c:axPos val="b"/>
        <c:numFmt formatCode="General" sourceLinked="1"/>
        <c:majorTickMark val="out"/>
        <c:minorTickMark val="out"/>
        <c:tickLblPos val="nextTo"/>
        <c:spPr>
          <a:ln w="9661">
            <a:noFill/>
          </a:ln>
        </c:spPr>
        <c:txPr>
          <a:bodyPr rot="0" vert="horz"/>
          <a:lstStyle/>
          <a:p>
            <a:pPr>
              <a:defRPr sz="13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 Cyr"/>
                <a:cs typeface="Times New Roman" panose="02020603050405020304" pitchFamily="18" charset="0"/>
              </a:defRPr>
            </a:pPr>
            <a:endParaRPr lang="ru-RU"/>
          </a:p>
        </c:txPr>
        <c:crossAx val="1"/>
        <c:crosses val="autoZero"/>
        <c:auto val="0"/>
        <c:lblAlgn val="ctr"/>
        <c:lblOffset val="10"/>
        <c:tickLblSkip val="1"/>
        <c:tickMarkSkip val="1"/>
        <c:noMultiLvlLbl val="0"/>
      </c:catAx>
      <c:valAx>
        <c:axId val="1"/>
        <c:scaling>
          <c:orientation val="minMax"/>
        </c:scaling>
        <c:delete val="1"/>
        <c:axPos val="l"/>
        <c:numFmt formatCode="#\ ##0.0" sourceLinked="1"/>
        <c:majorTickMark val="out"/>
        <c:minorTickMark val="none"/>
        <c:tickLblPos val="nextTo"/>
        <c:crossAx val="144671264"/>
        <c:crosses val="autoZero"/>
        <c:crossBetween val="between"/>
      </c:valAx>
      <c:spPr>
        <a:solidFill>
          <a:srgbClr val="FFFF00"/>
        </a:solidFill>
        <a:ln w="25763">
          <a:noFill/>
        </a:ln>
      </c:spPr>
    </c:plotArea>
    <c:legend>
      <c:legendPos val="r"/>
      <c:legendEntry>
        <c:idx val="0"/>
        <c:txPr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</c:legendEntry>
      <c:layout>
        <c:manualLayout>
          <c:xMode val="edge"/>
          <c:yMode val="edge"/>
          <c:x val="0.55594410775900205"/>
          <c:y val="0.15367236981629551"/>
          <c:w val="0.22549019607843138"/>
          <c:h val="0.14550641940085593"/>
        </c:manualLayout>
      </c:layout>
      <c:overlay val="0"/>
      <c:spPr>
        <a:solidFill>
          <a:srgbClr val="FFFFFF"/>
        </a:solidFill>
        <a:ln w="3220">
          <a:solidFill>
            <a:srgbClr val="000000"/>
          </a:solidFill>
          <a:prstDash val="solid"/>
        </a:ln>
      </c:spPr>
      <c:txPr>
        <a:bodyPr/>
        <a:lstStyle/>
        <a:p>
          <a:pPr>
            <a:defRPr sz="745" b="1" i="0" u="none" strike="noStrike" baseline="0">
              <a:solidFill>
                <a:srgbClr val="000000"/>
              </a:solidFill>
              <a:latin typeface="Arial Cyr"/>
              <a:ea typeface="Arial Cyr"/>
              <a:cs typeface="Arial Cyr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rgbClr val="FFFFFF"/>
    </a:solidFill>
    <a:ln>
      <a:noFill/>
    </a:ln>
  </c:spPr>
  <c:txPr>
    <a:bodyPr/>
    <a:lstStyle/>
    <a:p>
      <a:pPr>
        <a:defRPr sz="811" b="1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027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r>
              <a:rPr lang="ru-RU" sz="1800" baseline="0" dirty="0">
                <a:latin typeface="Times New Roman" panose="02020603050405020304" pitchFamily="18" charset="0"/>
              </a:rPr>
              <a:t>Динамика поступления собственных доходов бюджета района
за 2023 год – 17 164,8 тыс. рублей/ 2024 год  - 24 053,7 тыс. рублей, 140,1 % </a:t>
            </a:r>
          </a:p>
        </c:rich>
      </c:tx>
      <c:layout>
        <c:manualLayout>
          <c:xMode val="edge"/>
          <c:yMode val="edge"/>
          <c:x val="0.12454289732770746"/>
          <c:y val="0"/>
        </c:manualLayout>
      </c:layout>
      <c:overlay val="0"/>
      <c:spPr>
        <a:noFill/>
        <a:ln w="32634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8.904908335215854E-2"/>
          <c:y val="0.12194466815835732"/>
          <c:w val="0.90952286230666313"/>
          <c:h val="0.532339210213497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факт  2023 года</c:v>
                </c:pt>
              </c:strCache>
            </c:strRef>
          </c:tx>
          <c:spPr>
            <a:solidFill>
              <a:srgbClr val="00FF00"/>
            </a:solidFill>
            <a:ln w="16317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5086824589964229E-2"/>
                  <c:y val="-1.2091233092224622E-2"/>
                </c:manualLayout>
              </c:layout>
              <c:tx>
                <c:rich>
                  <a:bodyPr/>
                  <a:lstStyle/>
                  <a:p>
                    <a:pPr>
                      <a:defRPr sz="1027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dirty="0"/>
                      <a:t>9123,5</a:t>
                    </a:r>
                  </a:p>
                </c:rich>
              </c:tx>
              <c:numFmt formatCode="\О\с\н\о\в\н\о\й" sourceLinked="0"/>
              <c:spPr>
                <a:noFill/>
                <a:ln w="32634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9282700421940915E-2"/>
                      <c:h val="5.448692726651600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03D9-401F-B550-C36D2D027122}"/>
                </c:ext>
              </c:extLst>
            </c:dLbl>
            <c:dLbl>
              <c:idx val="1"/>
              <c:layout>
                <c:manualLayout>
                  <c:x val="-1.1571480780092387E-2"/>
                  <c:y val="-9.8401547687710991E-3"/>
                </c:manualLayout>
              </c:layout>
              <c:tx>
                <c:rich>
                  <a:bodyPr/>
                  <a:lstStyle/>
                  <a:p>
                    <a:pPr>
                      <a:defRPr sz="1027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endParaRPr lang="en-US" dirty="0"/>
                  </a:p>
                  <a:p>
                    <a:pPr>
                      <a:defRPr sz="1027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dirty="0"/>
                      <a:t>346,6</a:t>
                    </a:r>
                  </a:p>
                  <a:p>
                    <a:pPr>
                      <a:defRPr sz="1027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endParaRPr lang="en-US" dirty="0"/>
                  </a:p>
                </c:rich>
              </c:tx>
              <c:numFmt formatCode="\О\с\н\о\в\н\о\й" sourceLinked="0"/>
              <c:spPr>
                <a:noFill/>
                <a:ln w="32634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1455751575356876E-2"/>
                      <c:h val="5.252732107638236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03D9-401F-B550-C36D2D027122}"/>
                </c:ext>
              </c:extLst>
            </c:dLbl>
            <c:dLbl>
              <c:idx val="2"/>
              <c:layout>
                <c:manualLayout>
                  <c:x val="-3.5054461157427927E-2"/>
                  <c:y val="2.1298928613733673E-2"/>
                </c:manualLayout>
              </c:layout>
              <c:tx>
                <c:rich>
                  <a:bodyPr/>
                  <a:lstStyle/>
                  <a:p>
                    <a:pPr>
                      <a:defRPr sz="1027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dirty="0"/>
                      <a:t>343,0</a:t>
                    </a:r>
                  </a:p>
                  <a:p>
                    <a:pPr>
                      <a:defRPr sz="1027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endParaRPr lang="en-US" dirty="0"/>
                  </a:p>
                </c:rich>
              </c:tx>
              <c:numFmt formatCode="\О\с\н\о\в\н\о\й" sourceLinked="0"/>
              <c:spPr>
                <a:noFill/>
                <a:ln w="32634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0049281814456734E-2"/>
                      <c:h val="5.840613964678329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03D9-401F-B550-C36D2D027122}"/>
                </c:ext>
              </c:extLst>
            </c:dLbl>
            <c:dLbl>
              <c:idx val="3"/>
              <c:layout>
                <c:manualLayout>
                  <c:x val="-8.616351175309428E-3"/>
                  <c:y val="-9.3992819126102155E-3"/>
                </c:manualLayout>
              </c:layout>
              <c:tx>
                <c:rich>
                  <a:bodyPr/>
                  <a:lstStyle/>
                  <a:p>
                    <a:pPr>
                      <a:defRPr sz="1027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dirty="0"/>
                      <a:t>1385,2</a:t>
                    </a:r>
                  </a:p>
                </c:rich>
              </c:tx>
              <c:numFmt formatCode="\О\с\н\о\в\н\о\й" sourceLinked="0"/>
              <c:spPr>
                <a:noFill/>
                <a:ln w="32634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4441345703957126E-2"/>
                      <c:h val="5.056777698213006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03D9-401F-B550-C36D2D027122}"/>
                </c:ext>
              </c:extLst>
            </c:dLbl>
            <c:dLbl>
              <c:idx val="4"/>
              <c:layout>
                <c:manualLayout>
                  <c:x val="-3.2686308523381793E-2"/>
                  <c:y val="-3.8784849518414878E-3"/>
                </c:manualLayout>
              </c:layout>
              <c:tx>
                <c:rich>
                  <a:bodyPr/>
                  <a:lstStyle/>
                  <a:p>
                    <a:pPr>
                      <a:defRPr sz="1027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dirty="0"/>
                      <a:t>2663,7</a:t>
                    </a:r>
                  </a:p>
                </c:rich>
              </c:tx>
              <c:numFmt formatCode="\О\с\н\о\в\н\о\й" sourceLinked="0"/>
              <c:spPr>
                <a:noFill/>
                <a:ln w="32634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7081630618957444E-2"/>
                      <c:h val="7.293098760757389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03D9-401F-B550-C36D2D027122}"/>
                </c:ext>
              </c:extLst>
            </c:dLbl>
            <c:dLbl>
              <c:idx val="5"/>
              <c:layout>
                <c:manualLayout>
                  <c:x val="-2.9009855711413485E-2"/>
                  <c:y val="1.6586623235693935E-2"/>
                </c:manualLayout>
              </c:layout>
              <c:tx>
                <c:rich>
                  <a:bodyPr/>
                  <a:lstStyle/>
                  <a:p>
                    <a:pPr>
                      <a:defRPr sz="1023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dirty="0"/>
                      <a:t>846,3</a:t>
                    </a:r>
                  </a:p>
                  <a:p>
                    <a:pPr>
                      <a:defRPr sz="1023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endParaRPr lang="en-US" dirty="0"/>
                  </a:p>
                </c:rich>
              </c:tx>
              <c:numFmt formatCode="\О\с\н\о\в\н\о\й" sourceLinked="0"/>
              <c:spPr>
                <a:noFill/>
                <a:ln w="32634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5115658345982481E-2"/>
                      <c:h val="5.202375239404590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03D9-401F-B550-C36D2D027122}"/>
                </c:ext>
              </c:extLst>
            </c:dLbl>
            <c:dLbl>
              <c:idx val="6"/>
              <c:layout>
                <c:manualLayout>
                  <c:x val="-1.5277538987851306E-2"/>
                  <c:y val="1.2851880742699279E-3"/>
                </c:manualLayout>
              </c:layout>
              <c:tx>
                <c:rich>
                  <a:bodyPr/>
                  <a:lstStyle/>
                  <a:p>
                    <a:pPr>
                      <a:defRPr sz="1027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dirty="0"/>
                      <a:t>1100,7</a:t>
                    </a:r>
                  </a:p>
                  <a:p>
                    <a:pPr>
                      <a:defRPr sz="1027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endParaRPr lang="en-US" dirty="0"/>
                  </a:p>
                </c:rich>
              </c:tx>
              <c:numFmt formatCode="\О\с\н\о\в\н\о\й" sourceLinked="0"/>
              <c:spPr>
                <a:noFill/>
                <a:ln w="32634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9894570140757728E-2"/>
                      <c:h val="3.128375989451397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03D9-401F-B550-C36D2D027122}"/>
                </c:ext>
              </c:extLst>
            </c:dLbl>
            <c:dLbl>
              <c:idx val="7"/>
              <c:layout>
                <c:manualLayout>
                  <c:x val="-1.2264288105353183E-2"/>
                  <c:y val="6.2809542955715577E-3"/>
                </c:manualLayout>
              </c:layout>
              <c:tx>
                <c:rich>
                  <a:bodyPr/>
                  <a:lstStyle/>
                  <a:p>
                    <a:pPr>
                      <a:defRPr sz="1027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dirty="0"/>
                      <a:t>1355,8</a:t>
                    </a:r>
                  </a:p>
                </c:rich>
              </c:tx>
              <c:numFmt formatCode="\О\с\н\о\в\н\о\й" sourceLinked="0"/>
              <c:spPr>
                <a:noFill/>
                <a:ln w="32634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3139208648746873E-2"/>
                      <c:h val="5.252726633772274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03D9-401F-B550-C36D2D027122}"/>
                </c:ext>
              </c:extLst>
            </c:dLbl>
            <c:numFmt formatCode="\О\с\н\о\в\н\о\й" sourceLinked="0"/>
            <c:spPr>
              <a:noFill/>
              <a:ln w="32634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28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Лист1!$A$2:$A$9</c:f>
              <c:strCache>
                <c:ptCount val="8"/>
                <c:pt idx="0">
                  <c:v>Подоходный налог, 120,6 %</c:v>
                </c:pt>
                <c:pt idx="1">
                  <c:v>Налог на прибыль,  376,6 %</c:v>
                </c:pt>
                <c:pt idx="2">
                  <c:v>Земельный налог, 102,0 %</c:v>
                </c:pt>
                <c:pt idx="3">
                  <c:v>Налог на недвижимость, 96,3 %</c:v>
                </c:pt>
                <c:pt idx="4">
                  <c:v>НДС, 201,1 %</c:v>
                </c:pt>
                <c:pt idx="5">
                  <c:v>Иные налоги от выручки, 110,0 %</c:v>
                </c:pt>
                <c:pt idx="6">
                  <c:v>Компенсация расходов государства, 128,8 %</c:v>
                </c:pt>
                <c:pt idx="7">
                  <c:v>Прочие, 173,8 %</c:v>
                </c:pt>
              </c:strCache>
            </c:strRef>
          </c:cat>
          <c:val>
            <c:numRef>
              <c:f>Лист1!$B$2:$B$9</c:f>
              <c:numCache>
                <c:formatCode>0.0</c:formatCode>
                <c:ptCount val="8"/>
                <c:pt idx="0">
                  <c:v>9123.5</c:v>
                </c:pt>
                <c:pt idx="1">
                  <c:v>346.6</c:v>
                </c:pt>
                <c:pt idx="2">
                  <c:v>343</c:v>
                </c:pt>
                <c:pt idx="3">
                  <c:v>1385.2</c:v>
                </c:pt>
                <c:pt idx="4">
                  <c:v>2663.7</c:v>
                </c:pt>
                <c:pt idx="5">
                  <c:v>846.3</c:v>
                </c:pt>
                <c:pt idx="6">
                  <c:v>1100.7</c:v>
                </c:pt>
                <c:pt idx="7">
                  <c:v>1355.8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3D9-401F-B550-C36D2D02712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факт  2024 года</c:v>
                </c:pt>
              </c:strCache>
            </c:strRef>
          </c:tx>
          <c:spPr>
            <a:solidFill>
              <a:srgbClr val="FF0000"/>
            </a:solidFill>
            <a:ln w="16317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7.4557471682192678E-2"/>
                  <c:y val="2.8753807433654167E-2"/>
                </c:manualLayout>
              </c:layout>
              <c:tx>
                <c:rich>
                  <a:bodyPr/>
                  <a:lstStyle/>
                  <a:p>
                    <a:pPr>
                      <a:defRPr sz="1027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endParaRPr lang="en-US" baseline="0" dirty="0"/>
                  </a:p>
                  <a:p>
                    <a:pPr>
                      <a:defRPr sz="1027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baseline="0" dirty="0"/>
                      <a:t>11001,7</a:t>
                    </a:r>
                  </a:p>
                  <a:p>
                    <a:pPr>
                      <a:defRPr sz="1027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endParaRPr lang="en-US" baseline="0" dirty="0"/>
                  </a:p>
                  <a:p>
                    <a:pPr>
                      <a:defRPr sz="1027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endParaRPr lang="en-US" dirty="0"/>
                  </a:p>
                </c:rich>
              </c:tx>
              <c:numFmt formatCode="\О\с\н\о\в\н\о\й" sourceLinked="0"/>
              <c:spPr>
                <a:noFill/>
                <a:ln w="32634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914939011397334"/>
                      <c:h val="8.28355574762213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03D9-401F-B550-C36D2D027122}"/>
                </c:ext>
              </c:extLst>
            </c:dLbl>
            <c:dLbl>
              <c:idx val="1"/>
              <c:layout>
                <c:manualLayout>
                  <c:x val="1.7068659326259741E-2"/>
                  <c:y val="-4.3758548127087096E-3"/>
                </c:manualLayout>
              </c:layout>
              <c:tx>
                <c:rich>
                  <a:bodyPr/>
                  <a:lstStyle/>
                  <a:p>
                    <a:pPr>
                      <a:defRPr sz="1027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dirty="0"/>
                      <a:t>1305,3</a:t>
                    </a:r>
                  </a:p>
                  <a:p>
                    <a:pPr>
                      <a:defRPr sz="1027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endParaRPr lang="en-US" dirty="0"/>
                  </a:p>
                </c:rich>
              </c:tx>
              <c:numFmt formatCode="\О\с\н\о\в\н\о\й" sourceLinked="0"/>
              <c:spPr>
                <a:noFill/>
                <a:ln w="32634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121684510411809E-2"/>
                      <c:h val="4.664851756546086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A-03D9-401F-B550-C36D2D027122}"/>
                </c:ext>
              </c:extLst>
            </c:dLbl>
            <c:dLbl>
              <c:idx val="2"/>
              <c:layout>
                <c:manualLayout>
                  <c:x val="1.6190987762698748E-3"/>
                  <c:y val="6.5974068645888728E-3"/>
                </c:manualLayout>
              </c:layout>
              <c:tx>
                <c:rich>
                  <a:bodyPr/>
                  <a:lstStyle/>
                  <a:p>
                    <a:pPr>
                      <a:defRPr sz="1023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dirty="0"/>
                      <a:t>349,8</a:t>
                    </a:r>
                  </a:p>
                  <a:p>
                    <a:pPr>
                      <a:defRPr sz="1023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endParaRPr lang="en-US" dirty="0"/>
                  </a:p>
                </c:rich>
              </c:tx>
              <c:numFmt formatCode="\О\с\н\о\в\н\о\й" sourceLinked="0"/>
              <c:spPr>
                <a:noFill/>
                <a:ln w="32634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1476793248945149E-2"/>
                      <c:h val="5.982677698478017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03D9-401F-B550-C36D2D027122}"/>
                </c:ext>
              </c:extLst>
            </c:dLbl>
            <c:dLbl>
              <c:idx val="3"/>
              <c:layout>
                <c:manualLayout>
                  <c:x val="1.949901379916541E-2"/>
                  <c:y val="6.4673208487814587E-3"/>
                </c:manualLayout>
              </c:layout>
              <c:tx>
                <c:rich>
                  <a:bodyPr/>
                  <a:lstStyle/>
                  <a:p>
                    <a:pPr>
                      <a:defRPr sz="1027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dirty="0"/>
                      <a:t>1334,1</a:t>
                    </a:r>
                  </a:p>
                </c:rich>
              </c:tx>
              <c:numFmt formatCode="\О\с\н\о\в\н\о\й" sourceLinked="0"/>
              <c:spPr>
                <a:noFill/>
                <a:ln w="32634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6002556554606384E-2"/>
                      <c:h val="5.252726633772274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C-03D9-401F-B550-C36D2D027122}"/>
                </c:ext>
              </c:extLst>
            </c:dLbl>
            <c:dLbl>
              <c:idx val="4"/>
              <c:layout>
                <c:manualLayout>
                  <c:x val="3.1854544678928912E-2"/>
                  <c:y val="1.9132819515061725E-2"/>
                </c:manualLayout>
              </c:layout>
              <c:tx>
                <c:rich>
                  <a:bodyPr/>
                  <a:lstStyle/>
                  <a:p>
                    <a:pPr>
                      <a:defRPr sz="1027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endParaRPr lang="en-US" baseline="0" dirty="0"/>
                  </a:p>
                  <a:p>
                    <a:pPr>
                      <a:defRPr sz="1027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baseline="0" dirty="0"/>
                      <a:t>5356,9</a:t>
                    </a:r>
                  </a:p>
                  <a:p>
                    <a:pPr>
                      <a:defRPr sz="1027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endParaRPr lang="en-US" baseline="0" dirty="0"/>
                  </a:p>
                </c:rich>
              </c:tx>
              <c:numFmt formatCode="\О\с\н\о\в\н\о\й" sourceLinked="0"/>
              <c:spPr>
                <a:noFill/>
                <a:ln w="32634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1301039901657856E-2"/>
                      <c:h val="7.016377678758517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D-03D9-401F-B550-C36D2D027122}"/>
                </c:ext>
              </c:extLst>
            </c:dLbl>
            <c:dLbl>
              <c:idx val="5"/>
              <c:layout>
                <c:manualLayout>
                  <c:x val="2.1191426861297356E-3"/>
                  <c:y val="-1.3147565870617452E-4"/>
                </c:manualLayout>
              </c:layout>
              <c:tx>
                <c:rich>
                  <a:bodyPr/>
                  <a:lstStyle/>
                  <a:p>
                    <a:pPr>
                      <a:defRPr sz="1027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dirty="0"/>
                      <a:t>931,5</a:t>
                    </a:r>
                  </a:p>
                </c:rich>
              </c:tx>
              <c:numFmt formatCode="\О\с\н\о\в\н\о\й" sourceLinked="0"/>
              <c:spPr>
                <a:noFill/>
                <a:ln w="32634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4423402770856173E-2"/>
                      <c:h val="6.297948097216848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E-03D9-401F-B550-C36D2D027122}"/>
                </c:ext>
              </c:extLst>
            </c:dLbl>
            <c:dLbl>
              <c:idx val="6"/>
              <c:layout>
                <c:manualLayout>
                  <c:x val="8.4727476069115901E-4"/>
                  <c:y val="-1.6061492624701995E-2"/>
                </c:manualLayout>
              </c:layout>
              <c:tx>
                <c:rich>
                  <a:bodyPr/>
                  <a:lstStyle/>
                  <a:p>
                    <a:pPr>
                      <a:defRPr sz="1027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dirty="0"/>
                      <a:t>1418,1</a:t>
                    </a:r>
                  </a:p>
                </c:rich>
              </c:tx>
              <c:numFmt formatCode="\О\с\н\о\в\н\о\й" sourceLinked="0"/>
              <c:spPr>
                <a:noFill/>
                <a:ln w="32634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7236342292656457E-2"/>
                      <c:h val="5.252732107638236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F-03D9-401F-B550-C36D2D027122}"/>
                </c:ext>
              </c:extLst>
            </c:dLbl>
            <c:dLbl>
              <c:idx val="7"/>
              <c:layout>
                <c:manualLayout>
                  <c:x val="-2.1659817440681489E-2"/>
                  <c:y val="-9.9062603982325217E-3"/>
                </c:manualLayout>
              </c:layout>
              <c:tx>
                <c:rich>
                  <a:bodyPr/>
                  <a:lstStyle/>
                  <a:p>
                    <a:pPr>
                      <a:defRPr sz="1027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dirty="0"/>
                      <a:t>2356,6</a:t>
                    </a:r>
                  </a:p>
                </c:rich>
              </c:tx>
              <c:numFmt formatCode="\О\с\н\о\в\н\о\й" sourceLinked="0"/>
              <c:spPr>
                <a:noFill/>
                <a:ln w="32634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2862221336257018E-2"/>
                      <c:h val="4.396204832557578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0-03D9-401F-B550-C36D2D027122}"/>
                </c:ext>
              </c:extLst>
            </c:dLbl>
            <c:numFmt formatCode="\О\с\н\о\в\н\о\й" sourceLinked="0"/>
            <c:spPr>
              <a:noFill/>
              <a:ln w="32634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28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Лист1!$A$2:$A$9</c:f>
              <c:strCache>
                <c:ptCount val="8"/>
                <c:pt idx="0">
                  <c:v>Подоходный налог, 120,6 %</c:v>
                </c:pt>
                <c:pt idx="1">
                  <c:v>Налог на прибыль,  376,6 %</c:v>
                </c:pt>
                <c:pt idx="2">
                  <c:v>Земельный налог, 102,0 %</c:v>
                </c:pt>
                <c:pt idx="3">
                  <c:v>Налог на недвижимость, 96,3 %</c:v>
                </c:pt>
                <c:pt idx="4">
                  <c:v>НДС, 201,1 %</c:v>
                </c:pt>
                <c:pt idx="5">
                  <c:v>Иные налоги от выручки, 110,0 %</c:v>
                </c:pt>
                <c:pt idx="6">
                  <c:v>Компенсация расходов государства, 128,8 %</c:v>
                </c:pt>
                <c:pt idx="7">
                  <c:v>Прочие, 173,8 %</c:v>
                </c:pt>
              </c:strCache>
            </c:strRef>
          </c:cat>
          <c:val>
            <c:numRef>
              <c:f>Лист1!$C$2:$C$9</c:f>
              <c:numCache>
                <c:formatCode>0.0</c:formatCode>
                <c:ptCount val="8"/>
                <c:pt idx="0">
                  <c:v>11001.7</c:v>
                </c:pt>
                <c:pt idx="1">
                  <c:v>1305.3</c:v>
                </c:pt>
                <c:pt idx="2">
                  <c:v>349.8</c:v>
                </c:pt>
                <c:pt idx="3">
                  <c:v>1334.1</c:v>
                </c:pt>
                <c:pt idx="4">
                  <c:v>5356.9</c:v>
                </c:pt>
                <c:pt idx="5">
                  <c:v>931.2</c:v>
                </c:pt>
                <c:pt idx="6">
                  <c:v>1418.1</c:v>
                </c:pt>
                <c:pt idx="7">
                  <c:v>2356.6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03D9-401F-B550-C36D2D0271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2647760"/>
        <c:axId val="1"/>
      </c:barChart>
      <c:catAx>
        <c:axId val="1526477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8158">
            <a:noFill/>
          </a:ln>
        </c:spPr>
        <c:txPr>
          <a:bodyPr rot="-270000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1"/>
        <c:crosses val="autoZero"/>
        <c:auto val="1"/>
        <c:lblAlgn val="ctr"/>
        <c:lblOffset val="50"/>
        <c:tickLblSkip val="1"/>
        <c:tickMarkSkip val="1"/>
        <c:noMultiLvlLbl val="0"/>
      </c:catAx>
      <c:valAx>
        <c:axId val="1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152647760"/>
        <c:crosses val="autoZero"/>
        <c:crossBetween val="between"/>
      </c:valAx>
      <c:spPr>
        <a:solidFill>
          <a:srgbClr val="CCFFFF"/>
        </a:solidFill>
        <a:ln w="32634">
          <a:noFill/>
        </a:ln>
      </c:spPr>
    </c:plotArea>
    <c:legend>
      <c:legendPos val="r"/>
      <c:layout>
        <c:manualLayout>
          <c:xMode val="edge"/>
          <c:yMode val="edge"/>
          <c:x val="0.70653678827554356"/>
          <c:y val="0.15258214558623212"/>
          <c:w val="0.25173850634318762"/>
          <c:h val="0.15023472540615967"/>
        </c:manualLayout>
      </c:layout>
      <c:overlay val="0"/>
      <c:spPr>
        <a:solidFill>
          <a:srgbClr val="FFFFFF"/>
        </a:solidFill>
        <a:ln w="4079">
          <a:solidFill>
            <a:srgbClr val="000000"/>
          </a:solidFill>
          <a:prstDash val="solid"/>
        </a:ln>
      </c:spPr>
      <c:txPr>
        <a:bodyPr/>
        <a:lstStyle/>
        <a:p>
          <a:pPr>
            <a:defRPr sz="1200" b="1" i="0" u="none" strike="noStrike" baseline="0">
              <a:solidFill>
                <a:srgbClr val="000000"/>
              </a:solidFill>
              <a:latin typeface="Arial Cyr"/>
              <a:ea typeface="Arial Cyr"/>
              <a:cs typeface="Arial Cyr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rgbClr val="FFFFFF"/>
    </a:solidFill>
    <a:ln>
      <a:noFill/>
    </a:ln>
  </c:spPr>
  <c:txPr>
    <a:bodyPr/>
    <a:lstStyle/>
    <a:p>
      <a:pPr>
        <a:defRPr sz="1028" b="1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389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 Cyr"/>
                <a:cs typeface="Times New Roman" panose="02020603050405020304" pitchFamily="18" charset="0"/>
              </a:defRPr>
            </a:pPr>
            <a:r>
              <a:rPr lang="ru-RU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собственных доходов  бюджета района за 2024 год </a:t>
            </a:r>
          </a:p>
          <a:p>
            <a:pPr>
              <a:defRPr sz="1389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 Cyr"/>
                <a:cs typeface="Times New Roman" panose="02020603050405020304" pitchFamily="18" charset="0"/>
              </a:defRPr>
            </a:pPr>
            <a:r>
              <a:rPr lang="ru-RU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разрезе доходных источников  </a:t>
            </a:r>
          </a:p>
          <a:p>
            <a:pPr>
              <a:defRPr sz="1389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 Cyr"/>
                <a:cs typeface="Times New Roman" panose="02020603050405020304" pitchFamily="18" charset="0"/>
              </a:defRPr>
            </a:pPr>
            <a:r>
              <a:rPr lang="ru-RU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(24 053,7  тыс. рублей)</a:t>
            </a:r>
          </a:p>
        </c:rich>
      </c:tx>
      <c:layout>
        <c:manualLayout>
          <c:xMode val="edge"/>
          <c:yMode val="edge"/>
          <c:x val="0.28372851031416352"/>
          <c:y val="1.5616408483064247E-2"/>
        </c:manualLayout>
      </c:layout>
      <c:overlay val="0"/>
      <c:spPr>
        <a:noFill/>
        <a:ln w="27459">
          <a:noFill/>
        </a:ln>
      </c:spPr>
    </c:title>
    <c:autoTitleDeleted val="0"/>
    <c:view3D>
      <c:rotX val="35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5754060324825984"/>
          <c:y val="0.29629629629629628"/>
          <c:w val="0.54060324825986084"/>
          <c:h val="0.49691358024691357"/>
        </c:manualLayout>
      </c:layout>
      <c:pie3DChart>
        <c:varyColors val="1"/>
        <c:ser>
          <c:idx val="0"/>
          <c:order val="0"/>
          <c:spPr>
            <a:solidFill>
              <a:srgbClr val="9999FF"/>
            </a:solidFill>
            <a:ln w="13730">
              <a:solidFill>
                <a:srgbClr val="000000"/>
              </a:solidFill>
              <a:prstDash val="solid"/>
            </a:ln>
          </c:spPr>
          <c:explosion val="23"/>
          <c:dPt>
            <c:idx val="0"/>
            <c:bubble3D val="0"/>
            <c:explosion val="16"/>
            <c:spPr>
              <a:solidFill>
                <a:srgbClr val="00FF00"/>
              </a:solidFill>
              <a:ln w="1373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0-0ED0-4A7A-B080-65D65CF87F78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 w="1373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0ED0-4A7A-B080-65D65CF87F78}"/>
              </c:ext>
            </c:extLst>
          </c:dPt>
          <c:dPt>
            <c:idx val="2"/>
            <c:bubble3D val="0"/>
            <c:explosion val="25"/>
            <c:spPr>
              <a:solidFill>
                <a:srgbClr val="FFFF00"/>
              </a:solidFill>
              <a:ln w="1373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2-0ED0-4A7A-B080-65D65CF87F78}"/>
              </c:ext>
            </c:extLst>
          </c:dPt>
          <c:dPt>
            <c:idx val="3"/>
            <c:bubble3D val="0"/>
            <c:spPr>
              <a:solidFill>
                <a:srgbClr val="33CCCC"/>
              </a:solidFill>
              <a:ln w="1373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0ED0-4A7A-B080-65D65CF87F78}"/>
              </c:ext>
            </c:extLst>
          </c:dPt>
          <c:dPt>
            <c:idx val="4"/>
            <c:bubble3D val="0"/>
            <c:explosion val="25"/>
            <c:spPr>
              <a:solidFill>
                <a:srgbClr val="FF00FF"/>
              </a:solidFill>
              <a:ln w="1373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4-0ED0-4A7A-B080-65D65CF87F78}"/>
              </c:ext>
            </c:extLst>
          </c:dPt>
          <c:dPt>
            <c:idx val="5"/>
            <c:bubble3D val="0"/>
            <c:spPr>
              <a:solidFill>
                <a:srgbClr val="808000"/>
              </a:solidFill>
              <a:ln w="1373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5-0ED0-4A7A-B080-65D65CF87F78}"/>
              </c:ext>
            </c:extLst>
          </c:dPt>
          <c:dPt>
            <c:idx val="6"/>
            <c:bubble3D val="0"/>
            <c:spPr>
              <a:solidFill>
                <a:srgbClr val="00FFFF"/>
              </a:solidFill>
              <a:ln w="1373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6-0ED0-4A7A-B080-65D65CF87F78}"/>
              </c:ext>
            </c:extLst>
          </c:dPt>
          <c:dPt>
            <c:idx val="7"/>
            <c:bubble3D val="0"/>
            <c:spPr>
              <a:solidFill>
                <a:srgbClr val="FF8080"/>
              </a:solidFill>
              <a:ln w="1373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7-0ED0-4A7A-B080-65D65CF87F78}"/>
              </c:ext>
            </c:extLst>
          </c:dPt>
          <c:dPt>
            <c:idx val="8"/>
            <c:bubble3D val="0"/>
            <c:spPr>
              <a:solidFill>
                <a:srgbClr val="000080"/>
              </a:solidFill>
              <a:ln w="1373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8-0ED0-4A7A-B080-65D65CF87F78}"/>
              </c:ext>
            </c:extLst>
          </c:dPt>
          <c:dPt>
            <c:idx val="9"/>
            <c:bubble3D val="0"/>
            <c:spPr>
              <a:solidFill>
                <a:srgbClr val="800000"/>
              </a:solidFill>
              <a:ln w="1373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9-0ED0-4A7A-B080-65D65CF87F78}"/>
              </c:ext>
            </c:extLst>
          </c:dPt>
          <c:dLbls>
            <c:dLbl>
              <c:idx val="0"/>
              <c:layout>
                <c:manualLayout>
                  <c:x val="-7.1953852568279746E-4"/>
                  <c:y val="-0.17397386828602485"/>
                </c:manualLayout>
              </c:layout>
              <c:tx>
                <c:rich>
                  <a:bodyPr/>
                  <a:lstStyle/>
                  <a:p>
                    <a:pPr>
                      <a:defRPr sz="1600" b="0" i="0" u="none" strike="noStrike" baseline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 Cyr"/>
                        <a:cs typeface="Times New Roman" panose="02020603050405020304" pitchFamily="18" charset="0"/>
                      </a:defRPr>
                    </a:pPr>
                    <a:r>
                      <a: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Подоходный налог с физических лиц
11 001</a:t>
                    </a:r>
                    <a:r>
                      <a:rPr lang="ru-RU" sz="160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,7</a:t>
                    </a:r>
                    <a:r>
                      <a: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
64,1</a:t>
                    </a:r>
                    <a:r>
                      <a:rPr lang="ru-RU" sz="160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</a:t>
                    </a:r>
                    <a:r>
                      <a: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%</a:t>
                    </a:r>
                    <a:endParaRPr lang="ru-RU" sz="1600" dirty="0"/>
                  </a:p>
                </c:rich>
              </c:tx>
              <c:numFmt formatCode="\О\с\н\о\в\н\о\й" sourceLinked="0"/>
              <c:spPr>
                <a:noFill/>
                <a:ln w="27459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0ED0-4A7A-B080-65D65CF87F78}"/>
                </c:ext>
              </c:extLst>
            </c:dLbl>
            <c:dLbl>
              <c:idx val="1"/>
              <c:layout>
                <c:manualLayout>
                  <c:x val="0.22566898550684458"/>
                  <c:y val="2.0338978858345722E-2"/>
                </c:manualLayout>
              </c:layout>
              <c:tx>
                <c:rich>
                  <a:bodyPr/>
                  <a:lstStyle/>
                  <a:p>
                    <a:fld id="{D31EF9D0-C368-46E4-934B-0B352D224DA2}" type="CATEGORYNAME">
                      <a:rPr lang="ru-RU"/>
                      <a:pPr/>
                      <a:t>[ИМЯ КАТЕГОРИИ]</a:t>
                    </a:fld>
                    <a:r>
                      <a:rPr lang="ru-RU" baseline="0" dirty="0"/>
                      <a:t>
</a:t>
                    </a:r>
                    <a:fld id="{6690A7CA-BA50-4F7B-9A18-FAB704D867D9}" type="VALUE">
                      <a:rPr lang="ru-RU" baseline="0"/>
                      <a:pPr/>
                      <a:t>[ЗНАЧЕНИЕ]</a:t>
                    </a:fld>
                    <a:r>
                      <a:rPr lang="ru-RU" baseline="0" dirty="0"/>
                      <a:t>
7,6 %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0ED0-4A7A-B080-65D65CF87F78}"/>
                </c:ext>
              </c:extLst>
            </c:dLbl>
            <c:dLbl>
              <c:idx val="2"/>
              <c:layout>
                <c:manualLayout>
                  <c:x val="0.17955412155559963"/>
                  <c:y val="6.4848640517364428E-2"/>
                </c:manualLayout>
              </c:layout>
              <c:tx>
                <c:rich>
                  <a:bodyPr/>
                  <a:lstStyle/>
                  <a:p>
                    <a:pPr>
                      <a:defRPr sz="1600" b="0" i="0" u="none" strike="noStrike" baseline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 Cyr"/>
                        <a:cs typeface="Times New Roman" panose="02020603050405020304" pitchFamily="18" charset="0"/>
                      </a:defRPr>
                    </a:pPr>
                    <a:r>
                      <a: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Земельный налог
349,8
2,0</a:t>
                    </a:r>
                    <a:r>
                      <a:rPr lang="ru-RU" sz="160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</a:t>
                    </a:r>
                    <a:r>
                      <a: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%</a:t>
                    </a:r>
                    <a:endParaRPr lang="ru-RU" sz="1600" dirty="0"/>
                  </a:p>
                </c:rich>
              </c:tx>
              <c:numFmt formatCode="\О\с\н\о\в\н\о\й" sourceLinked="0"/>
              <c:spPr>
                <a:noFill/>
                <a:ln w="27459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125760251513028"/>
                      <c:h val="0.1453102667134111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0ED0-4A7A-B080-65D65CF87F78}"/>
                </c:ext>
              </c:extLst>
            </c:dLbl>
            <c:dLbl>
              <c:idx val="3"/>
              <c:layout>
                <c:manualLayout>
                  <c:x val="8.2003814479046158E-2"/>
                  <c:y val="0.14307189651335706"/>
                </c:manualLayout>
              </c:layout>
              <c:tx>
                <c:rich>
                  <a:bodyPr/>
                  <a:lstStyle/>
                  <a:p>
                    <a:pPr>
                      <a:defRPr sz="1600" b="0" i="0" u="none" strike="noStrike" baseline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 Cyr"/>
                        <a:cs typeface="Times New Roman" panose="02020603050405020304" pitchFamily="18" charset="0"/>
                      </a:defRPr>
                    </a:pPr>
                    <a:r>
                      <a: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Налог на недвижимость
1</a:t>
                    </a:r>
                    <a:r>
                      <a:rPr lang="ru-RU" sz="160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334,1</a:t>
                    </a:r>
                    <a:r>
                      <a: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
7,8</a:t>
                    </a:r>
                    <a:r>
                      <a:rPr lang="ru-RU" sz="160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</a:t>
                    </a:r>
                    <a:r>
                      <a: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%</a:t>
                    </a:r>
                    <a:endParaRPr lang="ru-RU" sz="1600" dirty="0"/>
                  </a:p>
                </c:rich>
              </c:tx>
              <c:numFmt formatCode="\О\с\н\о\в\н\о\й" sourceLinked="0"/>
              <c:spPr>
                <a:noFill/>
                <a:ln w="27459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806606477159314"/>
                      <c:h val="0.1436433490032696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0ED0-4A7A-B080-65D65CF87F78}"/>
                </c:ext>
              </c:extLst>
            </c:dLbl>
            <c:dLbl>
              <c:idx val="4"/>
              <c:layout>
                <c:manualLayout>
                  <c:x val="-2.3638857724116138E-2"/>
                  <c:y val="0.22796378199077694"/>
                </c:manualLayout>
              </c:layout>
              <c:tx>
                <c:rich>
                  <a:bodyPr/>
                  <a:lstStyle/>
                  <a:p>
                    <a:pPr>
                      <a:defRPr sz="1600" b="0" i="0" u="none" strike="noStrike" baseline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 Cyr"/>
                        <a:cs typeface="Times New Roman" panose="02020603050405020304" pitchFamily="18" charset="0"/>
                      </a:defRPr>
                    </a:pPr>
                    <a:r>
                      <a: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Налог на добавленную стоимость
5 356,9
31,2</a:t>
                    </a:r>
                    <a:r>
                      <a:rPr lang="ru-RU" sz="160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</a:t>
                    </a:r>
                    <a:r>
                      <a: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%</a:t>
                    </a:r>
                    <a:endParaRPr lang="ru-RU" sz="1600" dirty="0"/>
                  </a:p>
                </c:rich>
              </c:tx>
              <c:numFmt formatCode="\О\с\н\о\в\н\о\й" sourceLinked="0"/>
              <c:spPr>
                <a:noFill/>
                <a:ln w="27459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9078792984847801"/>
                      <c:h val="0.1367293486046696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0ED0-4A7A-B080-65D65CF87F78}"/>
                </c:ext>
              </c:extLst>
            </c:dLbl>
            <c:dLbl>
              <c:idx val="5"/>
              <c:layout>
                <c:manualLayout>
                  <c:x val="-0.11317801364909609"/>
                  <c:y val="8.540795003160509E-2"/>
                </c:manualLayout>
              </c:layout>
              <c:tx>
                <c:rich>
                  <a:bodyPr/>
                  <a:lstStyle/>
                  <a:p>
                    <a:pPr>
                      <a:defRPr sz="1600" b="0" i="0" u="none" strike="noStrike" baseline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 Cyr"/>
                        <a:cs typeface="Times New Roman" panose="02020603050405020304" pitchFamily="18" charset="0"/>
                      </a:defRPr>
                    </a:pPr>
                    <a:r>
                      <a: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Налог при упрощенной системе налогообложения
274,7
1,6</a:t>
                    </a:r>
                    <a:r>
                      <a:rPr lang="ru-RU" sz="160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</a:t>
                    </a:r>
                    <a:r>
                      <a: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%</a:t>
                    </a:r>
                    <a:endParaRPr lang="ru-RU" sz="1600" dirty="0"/>
                  </a:p>
                </c:rich>
              </c:tx>
              <c:numFmt formatCode="\О\с\н\о\в\н\о\й" sourceLinked="0"/>
              <c:spPr>
                <a:noFill/>
                <a:ln w="27459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036252626272447"/>
                      <c:h val="0.1796002291621308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0ED0-4A7A-B080-65D65CF87F78}"/>
                </c:ext>
              </c:extLst>
            </c:dLbl>
            <c:dLbl>
              <c:idx val="6"/>
              <c:layout>
                <c:manualLayout>
                  <c:x val="-0.15191950865571005"/>
                  <c:y val="0.30060132037905152"/>
                </c:manualLayout>
              </c:layout>
              <c:tx>
                <c:rich>
                  <a:bodyPr/>
                  <a:lstStyle/>
                  <a:p>
                    <a:fld id="{D4F2E82A-C92C-454B-A8CF-950585BACF9C}" type="CATEGORYNAME">
                      <a:rPr lang="ru-RU"/>
                      <a:pPr/>
                      <a:t>[ИМЯ КАТЕГОРИИ]</a:t>
                    </a:fld>
                    <a:r>
                      <a:rPr lang="ru-RU" baseline="0" dirty="0"/>
                      <a:t>
438,8</a:t>
                    </a:r>
                  </a:p>
                  <a:p>
                    <a:r>
                      <a:rPr lang="ru-RU" baseline="0" dirty="0"/>
                      <a:t>2,6 %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0ED0-4A7A-B080-65D65CF87F78}"/>
                </c:ext>
              </c:extLst>
            </c:dLbl>
            <c:dLbl>
              <c:idx val="7"/>
              <c:layout>
                <c:manualLayout>
                  <c:x val="-1.9974940738381922E-2"/>
                  <c:y val="-7.2054921680279202E-2"/>
                </c:manualLayout>
              </c:layout>
              <c:tx>
                <c:rich>
                  <a:bodyPr/>
                  <a:lstStyle/>
                  <a:p>
                    <a:fld id="{23AFC5A9-7DE9-4632-9601-21E5A560DA24}" type="CATEGORYNAME">
                      <a:rPr lang="ru-RU"/>
                      <a:pPr/>
                      <a:t>[ИМЯ КАТЕГОРИИ]</a:t>
                    </a:fld>
                    <a:r>
                      <a:rPr lang="ru-RU" baseline="0" dirty="0"/>
                      <a:t>
</a:t>
                    </a:r>
                    <a:fld id="{A0DF4561-B65C-4CDD-820C-B8BB0551E672}" type="VALUE">
                      <a:rPr lang="ru-RU" baseline="0"/>
                      <a:pPr/>
                      <a:t>[ЗНАЧЕНИЕ]</a:t>
                    </a:fld>
                    <a:r>
                      <a:rPr lang="ru-RU" baseline="0" dirty="0"/>
                      <a:t>
1,3 %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8815644899657217"/>
                      <c:h val="0.174379292267882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0ED0-4A7A-B080-65D65CF87F78}"/>
                </c:ext>
              </c:extLst>
            </c:dLbl>
            <c:dLbl>
              <c:idx val="8"/>
              <c:layout>
                <c:manualLayout>
                  <c:x val="8.0212715521550015E-2"/>
                  <c:y val="-8.7910619730378392E-2"/>
                </c:manualLayout>
              </c:layout>
              <c:tx>
                <c:rich>
                  <a:bodyPr/>
                  <a:lstStyle/>
                  <a:p>
                    <a:pPr>
                      <a:defRPr sz="1600" b="0" i="0" u="none" strike="noStrike" baseline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 Cyr"/>
                        <a:cs typeface="Times New Roman" panose="02020603050405020304" pitchFamily="18" charset="0"/>
                      </a:defRPr>
                    </a:pPr>
                    <a:r>
                      <a: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Компенсации расходов государства
1</a:t>
                    </a:r>
                    <a:r>
                      <a:rPr lang="ru-RU" sz="160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418,1</a:t>
                    </a:r>
                    <a:r>
                      <a: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
8,3</a:t>
                    </a:r>
                    <a:r>
                      <a:rPr lang="ru-RU" sz="160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</a:t>
                    </a:r>
                    <a:r>
                      <a: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%</a:t>
                    </a:r>
                    <a:endParaRPr lang="ru-RU" sz="1600" dirty="0"/>
                  </a:p>
                </c:rich>
              </c:tx>
              <c:numFmt formatCode="\О\с\н\о\в\н\о\й" sourceLinked="0"/>
              <c:spPr>
                <a:noFill/>
                <a:ln w="27459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0ED0-4A7A-B080-65D65CF87F78}"/>
                </c:ext>
              </c:extLst>
            </c:dLbl>
            <c:dLbl>
              <c:idx val="9"/>
              <c:layout>
                <c:manualLayout>
                  <c:x val="0.17448390828319366"/>
                  <c:y val="-4.7951970820685898E-2"/>
                </c:manualLayout>
              </c:layout>
              <c:tx>
                <c:rich>
                  <a:bodyPr/>
                  <a:lstStyle/>
                  <a:p>
                    <a:pPr>
                      <a:defRPr sz="1600" b="0" i="0" u="none" strike="noStrike" baseline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 Cyr"/>
                        <a:cs typeface="Times New Roman" panose="02020603050405020304" pitchFamily="18" charset="0"/>
                      </a:defRPr>
                    </a:pPr>
                    <a:r>
                      <a: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Прочие
2353</a:t>
                    </a:r>
                    <a:r>
                      <a:rPr lang="ru-RU" sz="160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,6</a:t>
                    </a:r>
                    <a:r>
                      <a: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
13,7</a:t>
                    </a:r>
                    <a:r>
                      <a:rPr lang="ru-RU" sz="160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</a:t>
                    </a:r>
                    <a:r>
                      <a: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%</a:t>
                    </a:r>
                    <a:endParaRPr lang="ru-RU" sz="1600" dirty="0"/>
                  </a:p>
                </c:rich>
              </c:tx>
              <c:spPr>
                <a:noFill/>
                <a:ln w="27459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5737483089042933"/>
                      <c:h val="0.1169927271937965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0ED0-4A7A-B080-65D65CF87F78}"/>
                </c:ext>
              </c:extLst>
            </c:dLbl>
            <c:numFmt formatCode="\О\с\н\о\в\н\о\й" sourceLinked="0"/>
            <c:spPr>
              <a:noFill/>
              <a:ln w="27459">
                <a:noFill/>
              </a:ln>
            </c:spPr>
            <c:txPr>
              <a:bodyPr/>
              <a:lstStyle/>
              <a:p>
                <a:pPr>
                  <a:defRPr sz="1600" b="0" i="0" u="none" strike="noStrike" baseline="0">
                    <a:solidFill>
                      <a:srgbClr val="000000"/>
                    </a:solidFill>
                    <a:latin typeface="Times New Roman" panose="02020603050405020304" pitchFamily="18" charset="0"/>
                    <a:ea typeface="Arial Cyr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Лист3!$A$1:$A$10</c:f>
              <c:strCache>
                <c:ptCount val="10"/>
                <c:pt idx="0">
                  <c:v>Подоходный налог с физических лиц</c:v>
                </c:pt>
                <c:pt idx="1">
                  <c:v>Налог на прибыль</c:v>
                </c:pt>
                <c:pt idx="2">
                  <c:v>Земельный налог</c:v>
                </c:pt>
                <c:pt idx="3">
                  <c:v>Налог на недвижимость</c:v>
                </c:pt>
                <c:pt idx="4">
                  <c:v>Налог на добавленную стоимость</c:v>
                </c:pt>
                <c:pt idx="5">
                  <c:v>Налог при упрощенной системе налогообложения</c:v>
                </c:pt>
                <c:pt idx="6">
                  <c:v>Единый налог с индивидуальных предпринимателей</c:v>
                </c:pt>
                <c:pt idx="7">
                  <c:v>Единый налог для производителей с/х продукции</c:v>
                </c:pt>
                <c:pt idx="8">
                  <c:v>Компенсации расходов государства</c:v>
                </c:pt>
                <c:pt idx="9">
                  <c:v>Прочие</c:v>
                </c:pt>
              </c:strCache>
            </c:strRef>
          </c:cat>
          <c:val>
            <c:numRef>
              <c:f>Лист3!$B$1:$B$10</c:f>
              <c:numCache>
                <c:formatCode>#\ ##0.0</c:formatCode>
                <c:ptCount val="10"/>
                <c:pt idx="0">
                  <c:v>11001.7</c:v>
                </c:pt>
                <c:pt idx="1">
                  <c:v>1305.3</c:v>
                </c:pt>
                <c:pt idx="2">
                  <c:v>349.8</c:v>
                </c:pt>
                <c:pt idx="3">
                  <c:v>1334.1</c:v>
                </c:pt>
                <c:pt idx="4">
                  <c:v>5356.9</c:v>
                </c:pt>
                <c:pt idx="5">
                  <c:v>274.7</c:v>
                </c:pt>
                <c:pt idx="6">
                  <c:v>438.8</c:v>
                </c:pt>
                <c:pt idx="7">
                  <c:v>217.7</c:v>
                </c:pt>
                <c:pt idx="8">
                  <c:v>1418.1</c:v>
                </c:pt>
                <c:pt idx="9">
                  <c:v>2353.6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0ED0-4A7A-B080-65D65CF87F7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7459">
          <a:noFill/>
        </a:ln>
      </c:spPr>
    </c:plotArea>
    <c:plotVisOnly val="1"/>
    <c:dispBlanksAs val="zero"/>
    <c:showDLblsOverMax val="0"/>
  </c:chart>
  <c:spPr>
    <a:solidFill>
      <a:srgbClr val="FFFFFF"/>
    </a:solidFill>
    <a:ln>
      <a:noFill/>
    </a:ln>
  </c:spPr>
  <c:txPr>
    <a:bodyPr/>
    <a:lstStyle/>
    <a:p>
      <a:pPr>
        <a:defRPr sz="2054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6033348700741993E-2"/>
          <c:y val="0.19578057062521609"/>
          <c:w val="0.89566893179448459"/>
          <c:h val="0.63141715766373308"/>
        </c:manualLayout>
      </c:layout>
      <c:lineChart>
        <c:grouping val="standard"/>
        <c:varyColors val="0"/>
        <c:ser>
          <c:idx val="0"/>
          <c:order val="0"/>
          <c:tx>
            <c:strRef>
              <c:f>Лист2!$C$1</c:f>
              <c:strCache>
                <c:ptCount val="1"/>
                <c:pt idx="0">
                  <c:v>план 106,9</c:v>
                </c:pt>
              </c:strCache>
            </c:strRef>
          </c:tx>
          <c:spPr>
            <a:ln w="34925" cap="rnd">
              <a:solidFill>
                <a:srgbClr val="FF0000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delete val="1"/>
          </c:dLbls>
          <c:cat>
            <c:strRef>
              <c:f>Лист2!$B$2:$B$13</c:f>
              <c:strCache>
                <c:ptCount val="12"/>
                <c:pt idx="0">
                  <c:v>январь</c:v>
                </c:pt>
                <c:pt idx="1">
                  <c:v>январь-февраль</c:v>
                </c:pt>
                <c:pt idx="2">
                  <c:v>январь-март</c:v>
                </c:pt>
                <c:pt idx="3">
                  <c:v>январь-апрель</c:v>
                </c:pt>
                <c:pt idx="4">
                  <c:v>январь-май</c:v>
                </c:pt>
                <c:pt idx="5">
                  <c:v>январь-июнь</c:v>
                </c:pt>
                <c:pt idx="6">
                  <c:v>январь-июль</c:v>
                </c:pt>
                <c:pt idx="7">
                  <c:v>январь-август</c:v>
                </c:pt>
                <c:pt idx="8">
                  <c:v>январь-сентябрь</c:v>
                </c:pt>
                <c:pt idx="9">
                  <c:v>январь-октябрь</c:v>
                </c:pt>
                <c:pt idx="10">
                  <c:v>январь-ноябрь</c:v>
                </c:pt>
                <c:pt idx="11">
                  <c:v>январь-декабрь</c:v>
                </c:pt>
              </c:strCache>
            </c:strRef>
          </c:cat>
          <c:val>
            <c:numRef>
              <c:f>Лист2!$C$2:$C$13</c:f>
              <c:numCache>
                <c:formatCode>0.0</c:formatCode>
                <c:ptCount val="12"/>
                <c:pt idx="0">
                  <c:v>106.9</c:v>
                </c:pt>
                <c:pt idx="1">
                  <c:v>106.9</c:v>
                </c:pt>
                <c:pt idx="2">
                  <c:v>106.9</c:v>
                </c:pt>
                <c:pt idx="3">
                  <c:v>106.9</c:v>
                </c:pt>
                <c:pt idx="4">
                  <c:v>106.9</c:v>
                </c:pt>
                <c:pt idx="5">
                  <c:v>106.9</c:v>
                </c:pt>
                <c:pt idx="6">
                  <c:v>106.9</c:v>
                </c:pt>
                <c:pt idx="7">
                  <c:v>106.9</c:v>
                </c:pt>
                <c:pt idx="8">
                  <c:v>106.9</c:v>
                </c:pt>
                <c:pt idx="9">
                  <c:v>106.9</c:v>
                </c:pt>
                <c:pt idx="10">
                  <c:v>106.9</c:v>
                </c:pt>
                <c:pt idx="11">
                  <c:v>106.9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063-47ED-89BF-4560C488EC66}"/>
            </c:ext>
          </c:extLst>
        </c:ser>
        <c:ser>
          <c:idx val="1"/>
          <c:order val="1"/>
          <c:tx>
            <c:strRef>
              <c:f>Лист2!$D$1</c:f>
              <c:strCache>
                <c:ptCount val="1"/>
                <c:pt idx="0">
                  <c:v>факт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5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Лист2!$B$2:$B$13</c:f>
              <c:strCache>
                <c:ptCount val="12"/>
                <c:pt idx="0">
                  <c:v>январь</c:v>
                </c:pt>
                <c:pt idx="1">
                  <c:v>январь-февраль</c:v>
                </c:pt>
                <c:pt idx="2">
                  <c:v>январь-март</c:v>
                </c:pt>
                <c:pt idx="3">
                  <c:v>январь-апрель</c:v>
                </c:pt>
                <c:pt idx="4">
                  <c:v>январь-май</c:v>
                </c:pt>
                <c:pt idx="5">
                  <c:v>январь-июнь</c:v>
                </c:pt>
                <c:pt idx="6">
                  <c:v>январь-июль</c:v>
                </c:pt>
                <c:pt idx="7">
                  <c:v>январь-август</c:v>
                </c:pt>
                <c:pt idx="8">
                  <c:v>январь-сентябрь</c:v>
                </c:pt>
                <c:pt idx="9">
                  <c:v>январь-октябрь</c:v>
                </c:pt>
                <c:pt idx="10">
                  <c:v>январь-ноябрь</c:v>
                </c:pt>
                <c:pt idx="11">
                  <c:v>январь-декабрь</c:v>
                </c:pt>
              </c:strCache>
            </c:strRef>
          </c:cat>
          <c:val>
            <c:numRef>
              <c:f>Лист2!$D$2:$D$13</c:f>
              <c:numCache>
                <c:formatCode>General</c:formatCode>
                <c:ptCount val="12"/>
                <c:pt idx="0">
                  <c:v>145.69999999999999</c:v>
                </c:pt>
                <c:pt idx="1">
                  <c:v>142.80000000000001</c:v>
                </c:pt>
                <c:pt idx="2">
                  <c:v>126.1</c:v>
                </c:pt>
                <c:pt idx="3">
                  <c:v>133.9</c:v>
                </c:pt>
                <c:pt idx="4">
                  <c:v>132.9</c:v>
                </c:pt>
                <c:pt idx="5">
                  <c:v>127.5</c:v>
                </c:pt>
                <c:pt idx="6">
                  <c:v>129.30000000000001</c:v>
                </c:pt>
                <c:pt idx="7">
                  <c:v>128.6</c:v>
                </c:pt>
                <c:pt idx="8">
                  <c:v>127.9</c:v>
                </c:pt>
                <c:pt idx="9">
                  <c:v>127.7</c:v>
                </c:pt>
                <c:pt idx="10">
                  <c:v>128.30000000000001</c:v>
                </c:pt>
                <c:pt idx="11">
                  <c:v>124.9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063-47ED-89BF-4560C488EC66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206839792"/>
        <c:axId val="206842288"/>
      </c:lineChart>
      <c:catAx>
        <c:axId val="206839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6842288"/>
        <c:crosses val="autoZero"/>
        <c:auto val="1"/>
        <c:lblAlgn val="ctr"/>
        <c:lblOffset val="100"/>
        <c:noMultiLvlLbl val="0"/>
      </c:catAx>
      <c:valAx>
        <c:axId val="2068422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68397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anchor="t" anchorCtr="0"/>
          <a:lstStyle/>
          <a:p>
            <a:pPr>
              <a:defRPr sz="2408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r>
              <a:rPr lang="ru-RU" sz="1800" b="1" i="0" u="none" strike="noStrike" baseline="0" dirty="0">
                <a:solidFill>
                  <a:srgbClr val="000000"/>
                </a:solidFill>
                <a:latin typeface="Times New Roman"/>
                <a:cs typeface="Times New Roman"/>
              </a:rPr>
              <a:t>Структура расходов бюджета района  </a:t>
            </a:r>
          </a:p>
          <a:p>
            <a:pPr>
              <a:defRPr sz="2408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r>
              <a:rPr lang="ru-RU" sz="1800" b="1" i="0" u="none" strike="noStrike" baseline="0" dirty="0">
                <a:solidFill>
                  <a:srgbClr val="000000"/>
                </a:solidFill>
                <a:latin typeface="Times New Roman"/>
                <a:cs typeface="Times New Roman"/>
              </a:rPr>
              <a:t>по отраслям за </a:t>
            </a:r>
            <a:r>
              <a:rPr lang="ru-RU" sz="1800" b="1" i="0" u="none" strike="noStrike" baseline="0" dirty="0" smtClean="0">
                <a:solidFill>
                  <a:srgbClr val="000000"/>
                </a:solidFill>
                <a:latin typeface="Times New Roman"/>
                <a:cs typeface="Times New Roman"/>
              </a:rPr>
              <a:t>2024 </a:t>
            </a:r>
            <a:r>
              <a:rPr lang="ru-RU" sz="1800" b="1" i="0" u="none" strike="noStrike" baseline="0" dirty="0">
                <a:solidFill>
                  <a:srgbClr val="000000"/>
                </a:solidFill>
                <a:latin typeface="Times New Roman"/>
                <a:cs typeface="Times New Roman"/>
              </a:rPr>
              <a:t>года</a:t>
            </a:r>
            <a:endParaRPr lang="ru-RU" sz="1800" b="0" i="0" u="none" strike="noStrike" baseline="0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>
              <a:defRPr sz="2408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/>
                <a:cs typeface="Times New Roman"/>
              </a:rPr>
              <a:t>Исполнено всего за </a:t>
            </a:r>
            <a:r>
              <a:rPr lang="ru-RU" sz="1800" b="0" i="0" u="none" strike="noStrike" baseline="0" dirty="0" smtClean="0">
                <a:solidFill>
                  <a:srgbClr val="000000"/>
                </a:solidFill>
                <a:latin typeface="Times New Roman"/>
                <a:cs typeface="Times New Roman"/>
              </a:rPr>
              <a:t>2024 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/>
                <a:cs typeface="Times New Roman"/>
              </a:rPr>
              <a:t>год -  </a:t>
            </a:r>
            <a:r>
              <a:rPr lang="ru-RU" sz="1800" b="0" i="0" u="none" strike="noStrike" baseline="0" dirty="0" smtClean="0">
                <a:solidFill>
                  <a:srgbClr val="000000"/>
                </a:solidFill>
                <a:latin typeface="Times New Roman"/>
                <a:cs typeface="Times New Roman"/>
              </a:rPr>
              <a:t>74 617,8 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/>
                <a:cs typeface="Times New Roman"/>
              </a:rPr>
              <a:t>тыс. рублей, </a:t>
            </a:r>
          </a:p>
          <a:p>
            <a:pPr>
              <a:defRPr sz="2408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/>
                <a:cs typeface="Times New Roman"/>
              </a:rPr>
              <a:t>в том числе на социальную сферу </a:t>
            </a:r>
            <a:r>
              <a:rPr lang="ru-RU" sz="1800" b="0" i="0" u="none" strike="noStrike" baseline="0" dirty="0" smtClean="0">
                <a:solidFill>
                  <a:srgbClr val="000000"/>
                </a:solidFill>
                <a:latin typeface="Times New Roman"/>
                <a:cs typeface="Times New Roman"/>
              </a:rPr>
              <a:t>- 44 758,6 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/>
                <a:cs typeface="Times New Roman"/>
              </a:rPr>
              <a:t>или </a:t>
            </a:r>
            <a:r>
              <a:rPr lang="ru-RU" sz="1800" b="0" i="0" u="none" strike="noStrike" baseline="0" dirty="0" smtClean="0">
                <a:solidFill>
                  <a:srgbClr val="000000"/>
                </a:solidFill>
                <a:latin typeface="Times New Roman"/>
                <a:cs typeface="Times New Roman"/>
              </a:rPr>
              <a:t>60,0 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/>
                <a:cs typeface="Times New Roman"/>
              </a:rPr>
              <a:t>%</a:t>
            </a:r>
          </a:p>
        </c:rich>
      </c:tx>
      <c:layout>
        <c:manualLayout>
          <c:xMode val="edge"/>
          <c:yMode val="edge"/>
          <c:x val="9.4782248075732115E-2"/>
          <c:y val="0"/>
        </c:manualLayout>
      </c:layout>
      <c:overlay val="0"/>
      <c:spPr>
        <a:noFill/>
        <a:ln w="28812">
          <a:noFill/>
        </a:ln>
      </c:spPr>
    </c:title>
    <c:autoTitleDeleted val="0"/>
    <c:view3D>
      <c:rotX val="40"/>
      <c:rotY val="16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2651222651222652"/>
          <c:y val="0.21314102564102563"/>
          <c:w val="0.63556533663629122"/>
          <c:h val="0.59463954977600086"/>
        </c:manualLayout>
      </c:layout>
      <c:pie3DChart>
        <c:varyColors val="1"/>
        <c:ser>
          <c:idx val="0"/>
          <c:order val="0"/>
          <c:spPr>
            <a:solidFill>
              <a:srgbClr val="9999FF"/>
            </a:solidFill>
            <a:ln w="14406">
              <a:solidFill>
                <a:srgbClr val="000000"/>
              </a:solidFill>
              <a:prstDash val="solid"/>
            </a:ln>
          </c:spPr>
          <c:explosion val="25"/>
          <c:dPt>
            <c:idx val="0"/>
            <c:bubble3D val="0"/>
            <c:spPr>
              <a:solidFill>
                <a:srgbClr val="FFCC00"/>
              </a:solidFill>
              <a:ln w="14406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0-0256-4D8C-9130-2440A81275C2}"/>
              </c:ext>
            </c:extLst>
          </c:dPt>
          <c:dPt>
            <c:idx val="1"/>
            <c:bubble3D val="0"/>
            <c:spPr>
              <a:solidFill>
                <a:srgbClr val="CCFFCC"/>
              </a:solidFill>
              <a:ln w="14406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0256-4D8C-9130-2440A81275C2}"/>
              </c:ext>
            </c:extLst>
          </c:dPt>
          <c:dPt>
            <c:idx val="2"/>
            <c:bubble3D val="0"/>
            <c:spPr>
              <a:solidFill>
                <a:srgbClr val="800000"/>
              </a:solidFill>
              <a:ln w="14406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2-0256-4D8C-9130-2440A81275C2}"/>
              </c:ext>
            </c:extLst>
          </c:dPt>
          <c:dPt>
            <c:idx val="3"/>
            <c:bubble3D val="0"/>
            <c:spPr>
              <a:solidFill>
                <a:srgbClr val="FFFF00"/>
              </a:solidFill>
              <a:ln w="14406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0256-4D8C-9130-2440A81275C2}"/>
              </c:ext>
            </c:extLst>
          </c:dPt>
          <c:dPt>
            <c:idx val="4"/>
            <c:bubble3D val="0"/>
            <c:spPr>
              <a:solidFill>
                <a:srgbClr val="FF00FF"/>
              </a:solidFill>
              <a:ln w="14406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4-0256-4D8C-9130-2440A81275C2}"/>
              </c:ext>
            </c:extLst>
          </c:dPt>
          <c:dPt>
            <c:idx val="5"/>
            <c:bubble3D val="0"/>
            <c:spPr>
              <a:solidFill>
                <a:srgbClr val="FF8080"/>
              </a:solidFill>
              <a:ln w="14406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5-0256-4D8C-9130-2440A81275C2}"/>
              </c:ext>
            </c:extLst>
          </c:dPt>
          <c:dPt>
            <c:idx val="6"/>
            <c:bubble3D val="0"/>
            <c:spPr>
              <a:solidFill>
                <a:srgbClr val="CCFFCC"/>
              </a:solidFill>
              <a:ln w="14406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6-0256-4D8C-9130-2440A81275C2}"/>
              </c:ext>
            </c:extLst>
          </c:dPt>
          <c:dPt>
            <c:idx val="7"/>
            <c:bubble3D val="0"/>
            <c:spPr>
              <a:solidFill>
                <a:srgbClr val="808000"/>
              </a:solidFill>
              <a:ln w="14406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7-0256-4D8C-9130-2440A81275C2}"/>
              </c:ext>
            </c:extLst>
          </c:dPt>
          <c:dPt>
            <c:idx val="8"/>
            <c:bubble3D val="0"/>
            <c:extLst>
              <c:ext xmlns:c16="http://schemas.microsoft.com/office/drawing/2014/chart" uri="{C3380CC4-5D6E-409C-BE32-E72D297353CC}">
                <c16:uniqueId val="{00000008-0256-4D8C-9130-2440A81275C2}"/>
              </c:ext>
            </c:extLst>
          </c:dPt>
          <c:dPt>
            <c:idx val="9"/>
            <c:bubble3D val="0"/>
            <c:spPr>
              <a:solidFill>
                <a:srgbClr val="C0504D"/>
              </a:solidFill>
              <a:ln w="14406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9-0256-4D8C-9130-2440A81275C2}"/>
              </c:ext>
            </c:extLst>
          </c:dPt>
          <c:dLbls>
            <c:dLbl>
              <c:idx val="0"/>
              <c:layout>
                <c:manualLayout>
                  <c:x val="0.24318867433383307"/>
                  <c:y val="4.066078177969093E-2"/>
                </c:manualLayout>
              </c:layout>
              <c:tx>
                <c:rich>
                  <a:bodyPr/>
                  <a:lstStyle/>
                  <a:p>
                    <a:pPr>
                      <a:defRPr sz="1200" b="1" i="0" u="none" strike="noStrike" baseline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fld id="{F8CAF614-D019-4B5E-BB77-1144DC6DD044}" type="CATEGORYNAME">
                      <a:rPr lang="ru-RU" sz="1200" baseline="0"/>
                      <a:pPr>
                        <a:defRPr sz="1200" b="1" i="0" u="none" strike="noStrike" baseline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defRPr>
                      </a:pPr>
                      <a:t>[ИМЯ КАТЕГОРИИ]</a:t>
                    </a:fld>
                    <a:r>
                      <a:rPr lang="ru-RU" sz="1200" baseline="0" dirty="0"/>
                      <a:t>
</a:t>
                    </a:r>
                    <a:fld id="{B9FC4A0F-156D-47B9-8E0D-AFF826636ED6}" type="VALUE">
                      <a:rPr lang="ru-RU" sz="1200" baseline="0"/>
                      <a:pPr>
                        <a:defRPr sz="1200" b="1" i="0" u="none" strike="noStrike" baseline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defRPr>
                      </a:pPr>
                      <a:t>[ЗНАЧЕНИЕ]</a:t>
                    </a:fld>
                    <a:r>
                      <a:rPr lang="ru-RU" sz="1200" baseline="0" dirty="0"/>
                      <a:t>
12,9 %</a:t>
                    </a:r>
                  </a:p>
                </c:rich>
              </c:tx>
              <c:numFmt formatCode="\О\с\н\о\в\н\о\й" sourceLinked="0"/>
              <c:spPr>
                <a:noFill/>
                <a:ln w="28812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340587278101066"/>
                      <c:h val="0.1198776669591283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0256-4D8C-9130-2440A81275C2}"/>
                </c:ext>
              </c:extLst>
            </c:dLbl>
            <c:dLbl>
              <c:idx val="1"/>
              <c:layout>
                <c:manualLayout>
                  <c:x val="0.15619068097800118"/>
                  <c:y val="6.0490218291187191E-2"/>
                </c:manualLayout>
              </c:layout>
              <c:tx>
                <c:rich>
                  <a:bodyPr/>
                  <a:lstStyle/>
                  <a:p>
                    <a:pPr>
                      <a:defRPr sz="1200" b="1" i="0" u="none" strike="noStrike" baseline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fld id="{7FCEBEC5-B371-4817-95EF-4024E569ABB5}" type="CATEGORYNAME">
                      <a:rPr lang="ru-RU" sz="1200" baseline="0"/>
                      <a:pPr>
                        <a:defRPr sz="1200" b="1" i="0" u="none" strike="noStrike" baseline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defRPr>
                      </a:pPr>
                      <a:t>[ИМЯ КАТЕГОРИИ]</a:t>
                    </a:fld>
                    <a:r>
                      <a:rPr lang="ru-RU" sz="1200" baseline="0" dirty="0"/>
                      <a:t>
</a:t>
                    </a:r>
                    <a:fld id="{21D57B08-99C3-4CFF-BEE1-79BE8D6553CC}" type="VALUE">
                      <a:rPr lang="ru-RU" sz="1200" baseline="0"/>
                      <a:pPr>
                        <a:defRPr sz="1200" b="1" i="0" u="none" strike="noStrike" baseline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defRPr>
                      </a:pPr>
                      <a:t>[ЗНАЧЕНИЕ]</a:t>
                    </a:fld>
                    <a:r>
                      <a:rPr lang="ru-RU" sz="1200" baseline="0" dirty="0"/>
                      <a:t>
0,0 %</a:t>
                    </a:r>
                  </a:p>
                </c:rich>
              </c:tx>
              <c:numFmt formatCode="\О\с\н\о\в\н\о\й" sourceLinked="0"/>
              <c:spPr>
                <a:noFill/>
                <a:ln w="28812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5208104882195655"/>
                      <c:h val="0.1614678779449483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0256-4D8C-9130-2440A81275C2}"/>
                </c:ext>
              </c:extLst>
            </c:dLbl>
            <c:dLbl>
              <c:idx val="2"/>
              <c:layout>
                <c:manualLayout>
                  <c:x val="-1.040259133237237E-2"/>
                  <c:y val="7.9926993741166963E-2"/>
                </c:manualLayout>
              </c:layout>
              <c:tx>
                <c:rich>
                  <a:bodyPr/>
                  <a:lstStyle/>
                  <a:p>
                    <a:pPr>
                      <a:defRPr sz="1200" b="1" i="0" u="none" strike="noStrike" baseline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fld id="{C609FA7E-9A5E-4602-B322-9E47E91A1774}" type="CATEGORYNAME">
                      <a:rPr lang="ru-RU" sz="1200" baseline="0"/>
                      <a:pPr>
                        <a:defRPr sz="1200" b="1" i="0" u="none" strike="noStrike" baseline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defRPr>
                      </a:pPr>
                      <a:t>[ИМЯ КАТЕГОРИИ]</a:t>
                    </a:fld>
                    <a:r>
                      <a:rPr lang="ru-RU" sz="1200" baseline="0" dirty="0"/>
                      <a:t>
</a:t>
                    </a:r>
                    <a:fld id="{0477C8A0-0BA3-4D94-90C4-5039971E2C83}" type="VALUE">
                      <a:rPr lang="ru-RU" sz="1200" baseline="0"/>
                      <a:pPr>
                        <a:defRPr sz="1200" b="1" i="0" u="none" strike="noStrike" baseline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defRPr>
                      </a:pPr>
                      <a:t>[ЗНАЧЕНИЕ]</a:t>
                    </a:fld>
                    <a:r>
                      <a:rPr lang="ru-RU" sz="1200" baseline="0" dirty="0"/>
                      <a:t>
</a:t>
                    </a:r>
                    <a:r>
                      <a:rPr lang="ru-RU" sz="1200" baseline="0" dirty="0" smtClean="0"/>
                      <a:t>5,61%</a:t>
                    </a:r>
                  </a:p>
                </c:rich>
              </c:tx>
              <c:numFmt formatCode="\О\с\н\о\в\н\о\й" sourceLinked="0"/>
              <c:spPr>
                <a:noFill/>
                <a:ln w="28812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0256-4D8C-9130-2440A81275C2}"/>
                </c:ext>
              </c:extLst>
            </c:dLbl>
            <c:dLbl>
              <c:idx val="3"/>
              <c:layout>
                <c:manualLayout>
                  <c:x val="-0.14956184648774445"/>
                  <c:y val="2.6394023823945085E-2"/>
                </c:manualLayout>
              </c:layout>
              <c:tx>
                <c:rich>
                  <a:bodyPr/>
                  <a:lstStyle/>
                  <a:p>
                    <a:pPr>
                      <a:defRPr sz="1200" b="1" i="0" u="none" strike="noStrike" baseline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fld id="{5E5ED2E8-48AA-4A81-91DB-50E6C4DEBAF5}" type="CATEGORYNAME">
                      <a:rPr lang="ru-RU" sz="1200" baseline="0"/>
                      <a:pPr>
                        <a:defRPr sz="1200" b="1" i="0" u="none" strike="noStrike" baseline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defRPr>
                      </a:pPr>
                      <a:t>[ИМЯ КАТЕГОРИИ]</a:t>
                    </a:fld>
                    <a:r>
                      <a:rPr lang="ru-RU" sz="1200" baseline="0" dirty="0"/>
                      <a:t>
</a:t>
                    </a:r>
                    <a:fld id="{F5D260A5-C787-48B9-9F13-B547483F8C2C}" type="VALUE">
                      <a:rPr lang="ru-RU" sz="1200" baseline="0"/>
                      <a:pPr>
                        <a:defRPr sz="1200" b="1" i="0" u="none" strike="noStrike" baseline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defRPr>
                      </a:pPr>
                      <a:t>[ЗНАЧЕНИЕ]</a:t>
                    </a:fld>
                    <a:r>
                      <a:rPr lang="ru-RU" sz="1200" baseline="0" dirty="0"/>
                      <a:t>
0,2 %</a:t>
                    </a:r>
                  </a:p>
                </c:rich>
              </c:tx>
              <c:numFmt formatCode="\О\с\н\о\в\н\о\й" sourceLinked="0"/>
              <c:spPr>
                <a:noFill/>
                <a:ln w="28812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0256-4D8C-9130-2440A81275C2}"/>
                </c:ext>
              </c:extLst>
            </c:dLbl>
            <c:dLbl>
              <c:idx val="4"/>
              <c:layout>
                <c:manualLayout>
                  <c:x val="-0.10383751221632788"/>
                  <c:y val="-4.1015949929335757E-2"/>
                </c:manualLayout>
              </c:layout>
              <c:tx>
                <c:rich>
                  <a:bodyPr/>
                  <a:lstStyle/>
                  <a:p>
                    <a:pPr>
                      <a:defRPr sz="1200" b="1" i="0" u="none" strike="noStrike" baseline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fld id="{35774A0C-85C0-450E-B6FD-8240C90E5081}" type="CATEGORYNAME">
                      <a:rPr lang="ru-RU" sz="1200" baseline="0"/>
                      <a:pPr>
                        <a:defRPr sz="1200" b="1" i="0" u="none" strike="noStrike" baseline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defRPr>
                      </a:pPr>
                      <a:t>[ИМЯ КАТЕГОРИИ]</a:t>
                    </a:fld>
                    <a:r>
                      <a:rPr lang="ru-RU" sz="1200" baseline="0" dirty="0"/>
                      <a:t>
</a:t>
                    </a:r>
                    <a:fld id="{5DB76999-703E-4ABD-A07D-0CB515830D77}" type="VALUE">
                      <a:rPr lang="ru-RU" sz="1200" baseline="0"/>
                      <a:pPr>
                        <a:defRPr sz="1200" b="1" i="0" u="none" strike="noStrike" baseline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defRPr>
                      </a:pPr>
                      <a:t>[ЗНАЧЕНИЕ]</a:t>
                    </a:fld>
                    <a:r>
                      <a:rPr lang="ru-RU" sz="1200" baseline="0" dirty="0"/>
                      <a:t>
</a:t>
                    </a:r>
                    <a:r>
                      <a:rPr lang="ru-RU" sz="1200" baseline="0" dirty="0" smtClean="0"/>
                      <a:t>21,8 </a:t>
                    </a:r>
                    <a:r>
                      <a:rPr lang="ru-RU" sz="1200" baseline="0" dirty="0"/>
                      <a:t>%</a:t>
                    </a:r>
                  </a:p>
                </c:rich>
              </c:tx>
              <c:numFmt formatCode="\О\с\н\о\в\н\о\й" sourceLinked="0"/>
              <c:spPr>
                <a:noFill/>
                <a:ln w="28812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0256-4D8C-9130-2440A81275C2}"/>
                </c:ext>
              </c:extLst>
            </c:dLbl>
            <c:dLbl>
              <c:idx val="5"/>
              <c:layout>
                <c:manualLayout>
                  <c:x val="-8.3128925948863133E-2"/>
                  <c:y val="4.2420696386717985E-2"/>
                </c:manualLayout>
              </c:layout>
              <c:tx>
                <c:rich>
                  <a:bodyPr/>
                  <a:lstStyle/>
                  <a:p>
                    <a:pPr>
                      <a:defRPr sz="1200" b="1" i="0" u="none" strike="noStrike" baseline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fld id="{93BE82F1-1D7F-4FBD-96ED-B74923255247}" type="CATEGORYNAME">
                      <a:rPr lang="ru-RU" sz="1200" baseline="0" dirty="0"/>
                      <a:pPr>
                        <a:defRPr sz="1200" b="1" i="0" u="none" strike="noStrike" baseline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defRPr>
                      </a:pPr>
                      <a:t>[ИМЯ КАТЕГОРИИ]</a:t>
                    </a:fld>
                    <a:r>
                      <a:rPr lang="ru-RU" sz="1200" baseline="0" dirty="0"/>
                      <a:t>
</a:t>
                    </a:r>
                    <a:fld id="{A87ECCF8-372F-4D57-8F08-AE8809460B23}" type="VALUE">
                      <a:rPr lang="ru-RU" sz="1200" baseline="0" smtClean="0"/>
                      <a:pPr>
                        <a:defRPr sz="1200" b="1" i="0" u="none" strike="noStrike" baseline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defRPr>
                      </a:pPr>
                      <a:t>[ЗНАЧЕНИЕ]</a:t>
                    </a:fld>
                    <a:endParaRPr lang="ru-RU" sz="1200" baseline="0" dirty="0"/>
                  </a:p>
                  <a:p>
                    <a:pPr>
                      <a:defRPr sz="1200" b="1" i="0" u="none" strike="noStrike" baseline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r>
                      <a:rPr lang="ru-RU" sz="1200" baseline="0" dirty="0" smtClean="0"/>
                      <a:t>14,7 </a:t>
                    </a:r>
                    <a:r>
                      <a:rPr lang="ru-RU" sz="1200" baseline="0" dirty="0"/>
                      <a:t>%</a:t>
                    </a:r>
                  </a:p>
                </c:rich>
              </c:tx>
              <c:numFmt formatCode="\О\с\н\о\в\н\о\й" sourceLinked="0"/>
              <c:spPr>
                <a:noFill/>
                <a:ln w="28812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1794943820224721"/>
                      <c:h val="9.4613099308687013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0256-4D8C-9130-2440A81275C2}"/>
                </c:ext>
              </c:extLst>
            </c:dLbl>
            <c:dLbl>
              <c:idx val="6"/>
              <c:layout>
                <c:manualLayout>
                  <c:x val="0.25769497602828229"/>
                  <c:y val="3.6203206567184246E-2"/>
                </c:manualLayout>
              </c:layout>
              <c:tx>
                <c:rich>
                  <a:bodyPr/>
                  <a:lstStyle/>
                  <a:p>
                    <a:pPr>
                      <a:defRPr sz="1200" b="1" i="0" u="none" strike="noStrike" baseline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fld id="{0EA2D22E-D68A-4751-AB5C-4A2A4657D47F}" type="CATEGORYNAME">
                      <a:rPr lang="ru-RU" sz="1200" baseline="0"/>
                      <a:pPr>
                        <a:defRPr sz="1200" b="1" i="0" u="none" strike="noStrike" baseline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defRPr>
                      </a:pPr>
                      <a:t>[ИМЯ КАТЕГОРИИ]</a:t>
                    </a:fld>
                    <a:r>
                      <a:rPr lang="ru-RU" sz="1200" baseline="0" dirty="0"/>
                      <a:t>
</a:t>
                    </a:r>
                    <a:fld id="{C34FC7B9-8552-4CE8-A72F-D1155F0825C5}" type="VALUE">
                      <a:rPr lang="ru-RU" sz="1200" baseline="0"/>
                      <a:pPr>
                        <a:defRPr sz="1200" b="1" i="0" u="none" strike="noStrike" baseline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defRPr>
                      </a:pPr>
                      <a:t>[ЗНАЧЕНИЕ]</a:t>
                    </a:fld>
                    <a:r>
                      <a:rPr lang="ru-RU" sz="1200" baseline="0" dirty="0"/>
                      <a:t>
</a:t>
                    </a:r>
                    <a:r>
                      <a:rPr lang="ru-RU" sz="1200" baseline="0" dirty="0" smtClean="0"/>
                      <a:t>9,1 </a:t>
                    </a:r>
                    <a:r>
                      <a:rPr lang="ru-RU" sz="1200" baseline="0" dirty="0"/>
                      <a:t>%</a:t>
                    </a:r>
                  </a:p>
                </c:rich>
              </c:tx>
              <c:numFmt formatCode="\О\с\н\о\в\н\о\й" sourceLinked="0"/>
              <c:spPr>
                <a:noFill/>
                <a:ln w="28812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3608638306728611"/>
                      <c:h val="0.14782403044960016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0256-4D8C-9130-2440A81275C2}"/>
                </c:ext>
              </c:extLst>
            </c:dLbl>
            <c:dLbl>
              <c:idx val="7"/>
              <c:layout>
                <c:manualLayout>
                  <c:x val="-0.15655067517404672"/>
                  <c:y val="4.2345197713909009E-2"/>
                </c:manualLayout>
              </c:layout>
              <c:tx>
                <c:rich>
                  <a:bodyPr/>
                  <a:lstStyle/>
                  <a:p>
                    <a:pPr>
                      <a:defRPr sz="1200" b="1" i="0" u="none" strike="noStrike" baseline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fld id="{C364F65C-08D0-4506-B837-856DC1441AA1}" type="CATEGORYNAME">
                      <a:rPr lang="ru-RU" sz="1200" baseline="0" smtClean="0"/>
                      <a:pPr>
                        <a:defRPr sz="1200" b="1" i="0" u="none" strike="noStrike" baseline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defRPr>
                      </a:pPr>
                      <a:t>[ИМЯ КАТЕГОРИИ]</a:t>
                    </a:fld>
                    <a:r>
                      <a:rPr lang="ru-RU" sz="1200" baseline="0" dirty="0"/>
                      <a:t>
</a:t>
                    </a:r>
                    <a:r>
                      <a:rPr lang="ru-RU" sz="1200" baseline="0" dirty="0" smtClean="0"/>
                      <a:t>21 731,3</a:t>
                    </a:r>
                    <a:r>
                      <a:rPr lang="ru-RU" sz="1200" baseline="0" dirty="0"/>
                      <a:t>
</a:t>
                    </a:r>
                    <a:r>
                      <a:rPr lang="ru-RU" sz="1200" baseline="0" dirty="0" smtClean="0"/>
                      <a:t>29,1 </a:t>
                    </a:r>
                    <a:r>
                      <a:rPr lang="ru-RU" sz="1200" baseline="0" dirty="0"/>
                      <a:t>%</a:t>
                    </a:r>
                  </a:p>
                </c:rich>
              </c:tx>
              <c:numFmt formatCode="\О\с\н\о\в\н\о\й" sourceLinked="0"/>
              <c:spPr>
                <a:noFill/>
                <a:ln w="28812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6521391993413254"/>
                      <c:h val="0.117196019300987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0256-4D8C-9130-2440A81275C2}"/>
                </c:ext>
              </c:extLst>
            </c:dLbl>
            <c:dLbl>
              <c:idx val="8"/>
              <c:layout>
                <c:manualLayout>
                  <c:x val="8.3664512302946387E-2"/>
                  <c:y val="-4.1128251534835833E-2"/>
                </c:manualLayout>
              </c:layout>
              <c:tx>
                <c:rich>
                  <a:bodyPr/>
                  <a:lstStyle/>
                  <a:p>
                    <a:pPr>
                      <a:defRPr sz="1200" b="1" i="0" u="none" strike="noStrike" baseline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fld id="{E435FFF6-41E0-4270-A024-02E4BC6CE1A5}" type="CATEGORYNAME">
                      <a:rPr lang="ru-RU" sz="1200" baseline="0"/>
                      <a:pPr>
                        <a:defRPr sz="1200" b="1" i="0" u="none" strike="noStrike" baseline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defRPr>
                      </a:pPr>
                      <a:t>[ИМЯ КАТЕГОРИИ]</a:t>
                    </a:fld>
                    <a:r>
                      <a:rPr lang="ru-RU" sz="1200" baseline="0" dirty="0"/>
                      <a:t>
</a:t>
                    </a:r>
                    <a:fld id="{8B8629AF-B240-4B86-9DF8-5FD2BCC3F193}" type="VALUE">
                      <a:rPr lang="ru-RU" sz="1200" baseline="0"/>
                      <a:pPr>
                        <a:defRPr sz="1200" b="1" i="0" u="none" strike="noStrike" baseline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defRPr>
                      </a:pPr>
                      <a:t>[ЗНАЧЕНИЕ]</a:t>
                    </a:fld>
                    <a:r>
                      <a:rPr lang="ru-RU" sz="1200" baseline="0" dirty="0"/>
                      <a:t>
</a:t>
                    </a:r>
                    <a:r>
                      <a:rPr lang="ru-RU" sz="1200" baseline="0" dirty="0" smtClean="0"/>
                      <a:t>7,1 </a:t>
                    </a:r>
                    <a:r>
                      <a:rPr lang="ru-RU" sz="1200" baseline="0" dirty="0"/>
                      <a:t>%</a:t>
                    </a:r>
                  </a:p>
                </c:rich>
              </c:tx>
              <c:numFmt formatCode="\О\с\н\о\в\н\о\й" sourceLinked="0"/>
              <c:spPr>
                <a:noFill/>
                <a:ln w="28812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1292137718005041"/>
                      <c:h val="0.117196019300987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0256-4D8C-9130-2440A81275C2}"/>
                </c:ext>
              </c:extLst>
            </c:dLbl>
            <c:dLbl>
              <c:idx val="9"/>
              <c:layout>
                <c:manualLayout>
                  <c:x val="0.12095664878751924"/>
                  <c:y val="-5.0919281243690689E-2"/>
                </c:manualLayout>
              </c:layout>
              <c:tx>
                <c:rich>
                  <a:bodyPr/>
                  <a:lstStyle/>
                  <a:p>
                    <a:pPr>
                      <a:defRPr sz="1200" b="1" i="0" u="none" strike="noStrike" baseline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fld id="{77CCD09C-20AA-4F1A-9FCB-F816427F8A25}" type="CATEGORYNAME">
                      <a:rPr lang="ru-RU" sz="1200" baseline="0"/>
                      <a:pPr>
                        <a:defRPr sz="1200" b="1" i="0" u="none" strike="noStrike" baseline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defRPr>
                      </a:pPr>
                      <a:t>[ИМЯ КАТЕГОРИИ]</a:t>
                    </a:fld>
                    <a:r>
                      <a:rPr lang="ru-RU" sz="1200" baseline="0" dirty="0"/>
                      <a:t>
</a:t>
                    </a:r>
                    <a:fld id="{47CA2D67-F6E0-4392-BB09-EC71984D6566}" type="VALUE">
                      <a:rPr lang="ru-RU" sz="1200" baseline="0"/>
                      <a:pPr>
                        <a:defRPr sz="1200" b="1" i="0" u="none" strike="noStrike" baseline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defRPr>
                      </a:pPr>
                      <a:t>[ЗНАЧЕНИЕ]</a:t>
                    </a:fld>
                    <a:r>
                      <a:rPr lang="ru-RU" sz="1200" baseline="0" dirty="0"/>
                      <a:t>
5,9 %</a:t>
                    </a:r>
                  </a:p>
                </c:rich>
              </c:tx>
              <c:numFmt formatCode="\О\с\н\о\в\н\о\й" sourceLinked="0"/>
              <c:spPr>
                <a:noFill/>
                <a:ln w="28812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0256-4D8C-9130-2440A81275C2}"/>
                </c:ext>
              </c:extLst>
            </c:dLbl>
            <c:numFmt formatCode="\О\с\н\о\в\н\о\й" sourceLinked="0"/>
            <c:spPr>
              <a:noFill/>
              <a:ln w="28812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Лист2!$A$1:$A$9</c:f>
              <c:strCache>
                <c:ptCount val="9"/>
                <c:pt idx="0">
                  <c:v>ОБЩЕГОСУДАРСТВЕННЫЕ РАСХОДЫ</c:v>
                </c:pt>
                <c:pt idx="1">
                  <c:v>НАЦИОНАЛЬНАЯ ОБОРОНА И ОБЕСПЕЧЕНИЕ БЕЗОПАСНОСТИ</c:v>
                </c:pt>
                <c:pt idx="2">
                  <c:v>НАЦИОНАЛЬНАЯ ЭКОНОМИКА</c:v>
                </c:pt>
                <c:pt idx="3">
                  <c:v>ОХРАНА ОКРУЖАЮЩЕЙ СРЕДЫ</c:v>
                </c:pt>
                <c:pt idx="4">
                  <c:v>ЖИЛИЩНЫЕ И КОММУНАЛЬНЫЕ УСЛУГИ</c:v>
                </c:pt>
                <c:pt idx="5">
                  <c:v>ЗДРАВООХРАНЕНИЕ</c:v>
                </c:pt>
                <c:pt idx="6">
                  <c:v>ФИЗИЧЕСКАЯ КУЛЬТУРА, СПОРТ, КУЛЬТУРА И СРЕДСТВА МАССОВОЙ ИНФОРМАЦИИ</c:v>
                </c:pt>
                <c:pt idx="7">
                  <c:v>ОБРАЗОВАНИЕ</c:v>
                </c:pt>
                <c:pt idx="8">
                  <c:v>СОЦИАЛЬНАЯ ПОЛИТИКА</c:v>
                </c:pt>
              </c:strCache>
            </c:strRef>
          </c:cat>
          <c:val>
            <c:numRef>
              <c:f>Лист2!$B$1:$B$9</c:f>
              <c:numCache>
                <c:formatCode>#,##0.0</c:formatCode>
                <c:ptCount val="9"/>
                <c:pt idx="0">
                  <c:v>9644.9</c:v>
                </c:pt>
                <c:pt idx="1">
                  <c:v>23.9</c:v>
                </c:pt>
                <c:pt idx="2">
                  <c:v>3787.7</c:v>
                </c:pt>
                <c:pt idx="3">
                  <c:v>115</c:v>
                </c:pt>
                <c:pt idx="4">
                  <c:v>16287.6</c:v>
                </c:pt>
                <c:pt idx="5">
                  <c:v>10984.1</c:v>
                </c:pt>
                <c:pt idx="6">
                  <c:v>6757.9</c:v>
                </c:pt>
                <c:pt idx="7">
                  <c:v>21731.3</c:v>
                </c:pt>
                <c:pt idx="8">
                  <c:v>5285.4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0256-4D8C-9130-2440A81275C2}"/>
            </c:ext>
          </c:extLst>
        </c:ser>
        <c:ser>
          <c:idx val="1"/>
          <c:order val="1"/>
          <c:tx>
            <c:strRef>
              <c:f>Лист2!$B$1:$B$9</c:f>
              <c:strCache>
                <c:ptCount val="9"/>
                <c:pt idx="0">
                  <c:v>9 644,9</c:v>
                </c:pt>
                <c:pt idx="1">
                  <c:v>23,9</c:v>
                </c:pt>
                <c:pt idx="2">
                  <c:v>3 787,7</c:v>
                </c:pt>
                <c:pt idx="3">
                  <c:v>115,0</c:v>
                </c:pt>
                <c:pt idx="4">
                  <c:v>16 287,6</c:v>
                </c:pt>
                <c:pt idx="5">
                  <c:v>10 984,1</c:v>
                </c:pt>
                <c:pt idx="6">
                  <c:v>6 757,9</c:v>
                </c:pt>
                <c:pt idx="7">
                  <c:v>21 731,3</c:v>
                </c:pt>
                <c:pt idx="8">
                  <c:v>5 285,4</c:v>
                </c:pt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B-0256-4D8C-9130-2440A81275C2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C-0256-4D8C-9130-2440A81275C2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D-0256-4D8C-9130-2440A81275C2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E-0256-4D8C-9130-2440A81275C2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F-0256-4D8C-9130-2440A81275C2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10-0256-4D8C-9130-2440A81275C2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11-0256-4D8C-9130-2440A81275C2}"/>
              </c:ext>
            </c:extLst>
          </c:dPt>
          <c:dPt>
            <c:idx val="7"/>
            <c:bubble3D val="0"/>
            <c:extLst>
              <c:ext xmlns:c16="http://schemas.microsoft.com/office/drawing/2014/chart" uri="{C3380CC4-5D6E-409C-BE32-E72D297353CC}">
                <c16:uniqueId val="{00000012-0256-4D8C-9130-2440A81275C2}"/>
              </c:ext>
            </c:extLst>
          </c:dPt>
          <c:dPt>
            <c:idx val="8"/>
            <c:bubble3D val="0"/>
            <c:extLst>
              <c:ext xmlns:c16="http://schemas.microsoft.com/office/drawing/2014/chart" uri="{C3380CC4-5D6E-409C-BE32-E72D297353CC}">
                <c16:uniqueId val="{00000013-0256-4D8C-9130-2440A81275C2}"/>
              </c:ext>
            </c:extLst>
          </c:dPt>
          <c:dPt>
            <c:idx val="9"/>
            <c:bubble3D val="0"/>
            <c:extLst>
              <c:ext xmlns:c16="http://schemas.microsoft.com/office/drawing/2014/chart" uri="{C3380CC4-5D6E-409C-BE32-E72D297353CC}">
                <c16:uniqueId val="{00000014-0256-4D8C-9130-2440A81275C2}"/>
              </c:ext>
            </c:extLst>
          </c:dPt>
          <c:dLbls>
            <c:numFmt formatCode="0%" sourceLinked="0"/>
            <c:spPr>
              <a:noFill/>
              <a:ln w="28812">
                <a:noFill/>
              </a:ln>
            </c:sp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val>
            <c:numLit>
              <c:formatCode>\О\с\н\о\в\н\о\й</c:formatCode>
              <c:ptCount val="1"/>
              <c:pt idx="0">
                <c:v>1</c:v>
              </c:pt>
            </c:numLit>
          </c:val>
          <c:extLst>
            <c:ext xmlns:c16="http://schemas.microsoft.com/office/drawing/2014/chart" uri="{C3380CC4-5D6E-409C-BE32-E72D297353CC}">
              <c16:uniqueId val="{00000015-0256-4D8C-9130-2440A81275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8812">
          <a:noFill/>
        </a:ln>
      </c:spPr>
    </c:plotArea>
    <c:plotVisOnly val="1"/>
    <c:dispBlanksAs val="zero"/>
    <c:showDLblsOverMax val="0"/>
  </c:chart>
  <c:spPr>
    <a:solidFill>
      <a:srgbClr val="FFFFFF"/>
    </a:solidFill>
    <a:ln>
      <a:noFill/>
    </a:ln>
  </c:spPr>
  <c:txPr>
    <a:bodyPr/>
    <a:lstStyle/>
    <a:p>
      <a:pPr>
        <a:defRPr sz="1872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3115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r>
              <a:rPr lang="ru-RU" sz="1800" b="1" i="0" u="none" strike="noStrike" baseline="0" dirty="0">
                <a:solidFill>
                  <a:srgbClr val="000000"/>
                </a:solidFill>
                <a:latin typeface="Times New Roman"/>
                <a:cs typeface="Times New Roman"/>
              </a:rPr>
              <a:t>Структура расходов по бюджету района</a:t>
            </a:r>
          </a:p>
          <a:p>
            <a:pPr>
              <a:defRPr sz="3115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r>
              <a:rPr lang="ru-RU" sz="1800" b="1" i="0" u="none" strike="noStrike" baseline="0" dirty="0">
                <a:solidFill>
                  <a:srgbClr val="000000"/>
                </a:solidFill>
                <a:latin typeface="Times New Roman"/>
                <a:cs typeface="Times New Roman"/>
              </a:rPr>
              <a:t>за </a:t>
            </a:r>
            <a:r>
              <a:rPr lang="ru-RU" sz="1800" b="1" i="0" u="none" strike="noStrike" baseline="0" dirty="0" smtClean="0">
                <a:solidFill>
                  <a:srgbClr val="000000"/>
                </a:solidFill>
                <a:latin typeface="Times New Roman"/>
                <a:cs typeface="Times New Roman"/>
              </a:rPr>
              <a:t>2024 </a:t>
            </a:r>
            <a:r>
              <a:rPr lang="ru-RU" sz="1800" b="1" i="0" u="none" strike="noStrike" baseline="0" dirty="0">
                <a:solidFill>
                  <a:srgbClr val="000000"/>
                </a:solidFill>
                <a:latin typeface="Times New Roman"/>
                <a:cs typeface="Times New Roman"/>
              </a:rPr>
              <a:t>год </a:t>
            </a:r>
          </a:p>
          <a:p>
            <a:pPr>
              <a:defRPr sz="3115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r>
              <a:rPr lang="ru-RU" sz="1800" b="1" i="0" u="none" strike="noStrike" baseline="0" dirty="0">
                <a:solidFill>
                  <a:srgbClr val="000000"/>
                </a:solidFill>
                <a:latin typeface="Times New Roman"/>
                <a:cs typeface="Times New Roman"/>
              </a:rPr>
              <a:t>Расходы бюджета за </a:t>
            </a:r>
            <a:r>
              <a:rPr lang="ru-RU" sz="1800" b="1" i="0" u="none" strike="noStrike" baseline="0" dirty="0" smtClean="0">
                <a:solidFill>
                  <a:srgbClr val="000000"/>
                </a:solidFill>
                <a:latin typeface="Times New Roman"/>
                <a:cs typeface="Times New Roman"/>
              </a:rPr>
              <a:t>2024 </a:t>
            </a:r>
            <a:r>
              <a:rPr lang="ru-RU" sz="1800" b="1" i="0" u="none" strike="noStrike" baseline="0" dirty="0">
                <a:solidFill>
                  <a:srgbClr val="000000"/>
                </a:solidFill>
                <a:latin typeface="Times New Roman"/>
                <a:cs typeface="Times New Roman"/>
              </a:rPr>
              <a:t>год – </a:t>
            </a:r>
            <a:r>
              <a:rPr lang="ru-RU" sz="1800" b="1" i="0" u="none" strike="noStrike" baseline="0" dirty="0" smtClean="0">
                <a:solidFill>
                  <a:srgbClr val="000000"/>
                </a:solidFill>
                <a:latin typeface="Times New Roman"/>
                <a:cs typeface="Times New Roman"/>
              </a:rPr>
              <a:t>74 617,8 </a:t>
            </a:r>
            <a:r>
              <a:rPr lang="ru-RU" sz="1800" b="1" i="0" u="none" strike="noStrike" baseline="0" dirty="0">
                <a:solidFill>
                  <a:srgbClr val="000000"/>
                </a:solidFill>
                <a:latin typeface="Times New Roman"/>
                <a:cs typeface="Times New Roman"/>
              </a:rPr>
              <a:t>тыс. рублей,</a:t>
            </a:r>
          </a:p>
          <a:p>
            <a:pPr>
              <a:defRPr sz="3115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/>
                <a:cs typeface="Times New Roman"/>
              </a:rPr>
              <a:t>в том числе по социально-значимым статьям  - </a:t>
            </a:r>
            <a:r>
              <a:rPr lang="ru-RU" sz="1800" b="0" i="0" u="none" strike="noStrike" baseline="0" dirty="0" smtClean="0">
                <a:solidFill>
                  <a:srgbClr val="000000"/>
                </a:solidFill>
                <a:latin typeface="Times New Roman"/>
                <a:cs typeface="Times New Roman"/>
              </a:rPr>
              <a:t>35 051,6 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/>
                <a:cs typeface="Times New Roman"/>
              </a:rPr>
              <a:t>или </a:t>
            </a:r>
            <a:r>
              <a:rPr lang="ru-RU" sz="1800" b="0" i="0" u="none" strike="noStrike" baseline="0" dirty="0" smtClean="0">
                <a:solidFill>
                  <a:srgbClr val="000000"/>
                </a:solidFill>
                <a:latin typeface="Times New Roman"/>
                <a:cs typeface="Times New Roman"/>
              </a:rPr>
              <a:t>47,0 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/>
                <a:cs typeface="Times New Roman"/>
              </a:rPr>
              <a:t>%</a:t>
            </a:r>
          </a:p>
          <a:p>
            <a:pPr>
              <a:defRPr sz="3115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 sz="1200" b="1" i="0" u="none" strike="noStrike" baseline="0" dirty="0">
              <a:solidFill>
                <a:srgbClr val="000000"/>
              </a:solidFill>
              <a:latin typeface="Times New Roman"/>
              <a:cs typeface="Times New Roman"/>
            </a:endParaRPr>
          </a:p>
        </c:rich>
      </c:tx>
      <c:layout>
        <c:manualLayout>
          <c:xMode val="edge"/>
          <c:yMode val="edge"/>
          <c:x val="4.3514836820724521E-3"/>
          <c:y val="3.2539258863828469E-2"/>
        </c:manualLayout>
      </c:layout>
      <c:overlay val="0"/>
      <c:spPr>
        <a:noFill/>
        <a:ln w="30887">
          <a:noFill/>
        </a:ln>
      </c:spPr>
    </c:title>
    <c:autoTitleDeleted val="0"/>
    <c:view3D>
      <c:rotX val="35"/>
      <c:rotY val="22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5534759358288772"/>
          <c:y val="0.24612736660929432"/>
          <c:w val="0.54679144385026734"/>
          <c:h val="0.48537005163511188"/>
        </c:manualLayout>
      </c:layout>
      <c:pie3DChart>
        <c:varyColors val="1"/>
        <c:ser>
          <c:idx val="0"/>
          <c:order val="0"/>
          <c:spPr>
            <a:solidFill>
              <a:srgbClr val="9999FF"/>
            </a:solidFill>
            <a:ln w="15443">
              <a:solidFill>
                <a:srgbClr val="000000"/>
              </a:solidFill>
              <a:prstDash val="solid"/>
            </a:ln>
          </c:spPr>
          <c:explosion val="29"/>
          <c:dPt>
            <c:idx val="0"/>
            <c:bubble3D val="0"/>
            <c:spPr>
              <a:solidFill>
                <a:srgbClr val="00CCFF"/>
              </a:solidFill>
              <a:ln w="1544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0-9AA1-4CA6-B9C0-BDD7F7BBB0A2}"/>
              </c:ext>
            </c:extLst>
          </c:dPt>
          <c:dPt>
            <c:idx val="1"/>
            <c:bubble3D val="0"/>
            <c:spPr>
              <a:solidFill>
                <a:srgbClr val="FF00FF"/>
              </a:solidFill>
              <a:ln w="1544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9AA1-4CA6-B9C0-BDD7F7BBB0A2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  <a:ln w="1544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2-9AA1-4CA6-B9C0-BDD7F7BBB0A2}"/>
              </c:ext>
            </c:extLst>
          </c:dPt>
          <c:dPt>
            <c:idx val="3"/>
            <c:bubble3D val="0"/>
            <c:spPr>
              <a:solidFill>
                <a:srgbClr val="CCFFFF"/>
              </a:solidFill>
              <a:ln w="1544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9AA1-4CA6-B9C0-BDD7F7BBB0A2}"/>
              </c:ext>
            </c:extLst>
          </c:dPt>
          <c:dPt>
            <c:idx val="4"/>
            <c:bubble3D val="0"/>
            <c:spPr>
              <a:solidFill>
                <a:srgbClr val="660066"/>
              </a:solidFill>
              <a:ln w="1544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4-9AA1-4CA6-B9C0-BDD7F7BBB0A2}"/>
              </c:ext>
            </c:extLst>
          </c:dPt>
          <c:dPt>
            <c:idx val="5"/>
            <c:bubble3D val="0"/>
            <c:spPr>
              <a:solidFill>
                <a:srgbClr val="FF8080"/>
              </a:solidFill>
              <a:ln w="1544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5-9AA1-4CA6-B9C0-BDD7F7BBB0A2}"/>
              </c:ext>
            </c:extLst>
          </c:dPt>
          <c:dPt>
            <c:idx val="6"/>
            <c:bubble3D val="0"/>
            <c:spPr>
              <a:solidFill>
                <a:srgbClr val="0066CC"/>
              </a:solidFill>
              <a:ln w="1544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6-9AA1-4CA6-B9C0-BDD7F7BBB0A2}"/>
              </c:ext>
            </c:extLst>
          </c:dPt>
          <c:dPt>
            <c:idx val="7"/>
            <c:bubble3D val="0"/>
            <c:spPr>
              <a:solidFill>
                <a:srgbClr val="00FF00"/>
              </a:solidFill>
              <a:ln w="1544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7-9AA1-4CA6-B9C0-BDD7F7BBB0A2}"/>
              </c:ext>
            </c:extLst>
          </c:dPt>
          <c:dPt>
            <c:idx val="8"/>
            <c:bubble3D val="0"/>
            <c:spPr>
              <a:solidFill>
                <a:srgbClr val="FF0000"/>
              </a:solidFill>
              <a:ln w="1544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8-9AA1-4CA6-B9C0-BDD7F7BBB0A2}"/>
              </c:ext>
            </c:extLst>
          </c:dPt>
          <c:dPt>
            <c:idx val="9"/>
            <c:bubble3D val="0"/>
            <c:spPr>
              <a:solidFill>
                <a:srgbClr val="FF99CC"/>
              </a:solidFill>
              <a:ln w="1544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9-9AA1-4CA6-B9C0-BDD7F7BBB0A2}"/>
              </c:ext>
            </c:extLst>
          </c:dPt>
          <c:dPt>
            <c:idx val="10"/>
            <c:bubble3D val="0"/>
            <c:spPr>
              <a:solidFill>
                <a:srgbClr val="FFFF00"/>
              </a:solidFill>
              <a:ln w="1544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A-9AA1-4CA6-B9C0-BDD7F7BBB0A2}"/>
              </c:ext>
            </c:extLst>
          </c:dPt>
          <c:dLbls>
            <c:dLbl>
              <c:idx val="0"/>
              <c:layout>
                <c:manualLayout>
                  <c:x val="-2.2776343603703262E-2"/>
                  <c:y val="-2.235078666014206E-2"/>
                </c:manualLayout>
              </c:layout>
              <c:tx>
                <c:rich>
                  <a:bodyPr/>
                  <a:lstStyle/>
                  <a:p>
                    <a:pPr>
                      <a:defRPr sz="1200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fld id="{7F0E0F00-684C-4C0D-8289-D80A123C5A2F}" type="CATEGORYNAME">
                      <a:rPr lang="ru-RU" sz="1200" baseline="0"/>
                      <a:pPr>
                        <a:defRPr sz="1200" b="1" i="0" u="none" strike="noStrike" baseline="0">
                          <a:solidFill>
                            <a:srgbClr val="000000"/>
                          </a:solidFill>
                          <a:latin typeface="Arial Cyr"/>
                          <a:ea typeface="Arial Cyr"/>
                          <a:cs typeface="Arial Cyr"/>
                        </a:defRPr>
                      </a:pPr>
                      <a:t>[ИМЯ КАТЕГОРИИ]</a:t>
                    </a:fld>
                    <a:r>
                      <a:rPr lang="ru-RU" sz="1200" baseline="0" dirty="0"/>
                      <a:t>
</a:t>
                    </a:r>
                    <a:fld id="{AC15AE4B-E0F1-441C-AE73-98E54591A685}" type="VALUE">
                      <a:rPr lang="ru-RU" sz="1200" baseline="0"/>
                      <a:pPr>
                        <a:defRPr sz="1200" b="1" i="0" u="none" strike="noStrike" baseline="0">
                          <a:solidFill>
                            <a:srgbClr val="000000"/>
                          </a:solidFill>
                          <a:latin typeface="Arial Cyr"/>
                          <a:ea typeface="Arial Cyr"/>
                          <a:cs typeface="Arial Cyr"/>
                        </a:defRPr>
                      </a:pPr>
                      <a:t>[ЗНАЧЕНИЕ]</a:t>
                    </a:fld>
                    <a:r>
                      <a:rPr lang="ru-RU" sz="1200" baseline="0" dirty="0"/>
                      <a:t>
</a:t>
                    </a:r>
                    <a:r>
                      <a:rPr lang="ru-RU" sz="1200" baseline="0" dirty="0" smtClean="0"/>
                      <a:t>37,5 </a:t>
                    </a:r>
                    <a:r>
                      <a:rPr lang="ru-RU" sz="1200" baseline="0" dirty="0"/>
                      <a:t>%</a:t>
                    </a:r>
                  </a:p>
                </c:rich>
              </c:tx>
              <c:numFmt formatCode="\О\с\н\о\в\н\о\й" sourceLinked="0"/>
              <c:spPr>
                <a:noFill/>
                <a:ln w="30887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878516765460494"/>
                      <c:h val="0.108418079096045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9AA1-4CA6-B9C0-BDD7F7BBB0A2}"/>
                </c:ext>
              </c:extLst>
            </c:dLbl>
            <c:dLbl>
              <c:idx val="1"/>
              <c:layout>
                <c:manualLayout>
                  <c:x val="0.17358090572157781"/>
                  <c:y val="-3.1253317911532248E-2"/>
                </c:manualLayout>
              </c:layout>
              <c:tx>
                <c:rich>
                  <a:bodyPr/>
                  <a:lstStyle/>
                  <a:p>
                    <a:pPr>
                      <a:defRPr sz="1200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fld id="{A05C312A-1D4A-410C-B985-9DEAB947F658}" type="CATEGORYNAME">
                      <a:rPr lang="ru-RU" sz="1200" baseline="0" dirty="0"/>
                      <a:pPr>
                        <a:defRPr sz="1200" b="1" i="0" u="none" strike="noStrike" baseline="0">
                          <a:solidFill>
                            <a:srgbClr val="000000"/>
                          </a:solidFill>
                          <a:latin typeface="Arial Cyr"/>
                          <a:ea typeface="Arial Cyr"/>
                          <a:cs typeface="Arial Cyr"/>
                        </a:defRPr>
                      </a:pPr>
                      <a:t>[ИМЯ КАТЕГОРИИ]</a:t>
                    </a:fld>
                    <a:r>
                      <a:rPr lang="ru-RU" sz="1200" baseline="0" dirty="0"/>
                      <a:t>
</a:t>
                    </a:r>
                    <a:fld id="{BC8B6A73-6459-4C58-B15A-BFC9DFEC1C7F}" type="VALUE">
                      <a:rPr lang="ru-RU" sz="1200" baseline="0" dirty="0"/>
                      <a:pPr>
                        <a:defRPr sz="1200" b="1" i="0" u="none" strike="noStrike" baseline="0">
                          <a:solidFill>
                            <a:srgbClr val="000000"/>
                          </a:solidFill>
                          <a:latin typeface="Arial Cyr"/>
                          <a:ea typeface="Arial Cyr"/>
                          <a:cs typeface="Arial Cyr"/>
                        </a:defRPr>
                      </a:pPr>
                      <a:t>[ЗНАЧЕНИЕ]</a:t>
                    </a:fld>
                    <a:r>
                      <a:rPr lang="ru-RU" sz="1200" baseline="0" dirty="0"/>
                      <a:t>
</a:t>
                    </a:r>
                    <a:r>
                      <a:rPr lang="ru-RU" sz="1200" baseline="0" dirty="0" smtClean="0"/>
                      <a:t>5,1 </a:t>
                    </a:r>
                    <a:r>
                      <a:rPr lang="ru-RU" sz="1200" baseline="0" dirty="0"/>
                      <a:t>%</a:t>
                    </a:r>
                  </a:p>
                </c:rich>
              </c:tx>
              <c:numFmt formatCode="\О\с\н\о\в\н\о\й" sourceLinked="0"/>
              <c:spPr>
                <a:noFill/>
                <a:ln w="30887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320778670680961"/>
                      <c:h val="0.1096421845574387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9AA1-4CA6-B9C0-BDD7F7BBB0A2}"/>
                </c:ext>
              </c:extLst>
            </c:dLbl>
            <c:dLbl>
              <c:idx val="2"/>
              <c:layout>
                <c:manualLayout>
                  <c:x val="9.494802264885438E-2"/>
                  <c:y val="-3.7464596586443646E-2"/>
                </c:manualLayout>
              </c:layout>
              <c:tx>
                <c:rich>
                  <a:bodyPr/>
                  <a:lstStyle/>
                  <a:p>
                    <a:pPr>
                      <a:defRPr sz="1200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fld id="{A4C5913E-0A98-4AE5-9FCB-24B4448A851D}" type="CATEGORYNAME">
                      <a:rPr lang="ru-RU" sz="1200" baseline="0" dirty="0"/>
                      <a:pPr>
                        <a:defRPr sz="1200" b="1" i="0" u="none" strike="noStrike" baseline="0">
                          <a:solidFill>
                            <a:srgbClr val="000000"/>
                          </a:solidFill>
                          <a:latin typeface="Arial Cyr"/>
                          <a:ea typeface="Arial Cyr"/>
                          <a:cs typeface="Arial Cyr"/>
                        </a:defRPr>
                      </a:pPr>
                      <a:t>[ИМЯ КАТЕГОРИИ]</a:t>
                    </a:fld>
                    <a:r>
                      <a:rPr lang="ru-RU" sz="1200" baseline="0" dirty="0"/>
                      <a:t>
</a:t>
                    </a:r>
                    <a:fld id="{285D9CD7-8001-476B-9DFB-915E076C3E87}" type="VALUE">
                      <a:rPr lang="ru-RU" sz="1200" baseline="0" dirty="0"/>
                      <a:pPr>
                        <a:defRPr sz="1200" b="1" i="0" u="none" strike="noStrike" baseline="0">
                          <a:solidFill>
                            <a:srgbClr val="000000"/>
                          </a:solidFill>
                          <a:latin typeface="Arial Cyr"/>
                          <a:ea typeface="Arial Cyr"/>
                          <a:cs typeface="Arial Cyr"/>
                        </a:defRPr>
                      </a:pPr>
                      <a:t>[ЗНАЧЕНИЕ]</a:t>
                    </a:fld>
                    <a:r>
                      <a:rPr lang="ru-RU" sz="1200" baseline="0" dirty="0"/>
                      <a:t>
</a:t>
                    </a:r>
                    <a:r>
                      <a:rPr lang="ru-RU" sz="1200" baseline="0" dirty="0" smtClean="0"/>
                      <a:t>15,0 </a:t>
                    </a:r>
                    <a:r>
                      <a:rPr lang="ru-RU" sz="1200" baseline="0" dirty="0"/>
                      <a:t>%</a:t>
                    </a:r>
                  </a:p>
                </c:rich>
              </c:tx>
              <c:numFmt formatCode="\О\с\н\о\в\н\о\й" sourceLinked="0"/>
              <c:spPr>
                <a:noFill/>
                <a:ln w="30887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7497191011235955"/>
                      <c:h val="8.7702448210922782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9AA1-4CA6-B9C0-BDD7F7BBB0A2}"/>
                </c:ext>
              </c:extLst>
            </c:dLbl>
            <c:dLbl>
              <c:idx val="3"/>
              <c:layout>
                <c:manualLayout>
                  <c:x val="0.11565336121918648"/>
                  <c:y val="-7.7384149057150532E-3"/>
                </c:manualLayout>
              </c:layout>
              <c:tx>
                <c:rich>
                  <a:bodyPr/>
                  <a:lstStyle/>
                  <a:p>
                    <a:pPr>
                      <a:defRPr sz="1200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fld id="{2AC48196-A9FF-4472-A5C6-C81E1CE6E80B}" type="CATEGORYNAME">
                      <a:rPr lang="ru-RU" sz="1200" baseline="0"/>
                      <a:pPr>
                        <a:defRPr sz="1200" b="1" i="0" u="none" strike="noStrike" baseline="0">
                          <a:solidFill>
                            <a:srgbClr val="000000"/>
                          </a:solidFill>
                          <a:latin typeface="Arial Cyr"/>
                          <a:ea typeface="Arial Cyr"/>
                          <a:cs typeface="Arial Cyr"/>
                        </a:defRPr>
                      </a:pPr>
                      <a:t>[ИМЯ КАТЕГОРИИ]</a:t>
                    </a:fld>
                    <a:r>
                      <a:rPr lang="ru-RU" sz="1200" baseline="0" dirty="0"/>
                      <a:t>
</a:t>
                    </a:r>
                    <a:fld id="{6E951C2D-5CC5-4E92-A8B3-009F6DD17B02}" type="VALUE">
                      <a:rPr lang="ru-RU" sz="1200" baseline="0"/>
                      <a:pPr>
                        <a:defRPr sz="1200" b="1" i="0" u="none" strike="noStrike" baseline="0">
                          <a:solidFill>
                            <a:srgbClr val="000000"/>
                          </a:solidFill>
                          <a:latin typeface="Arial Cyr"/>
                          <a:ea typeface="Arial Cyr"/>
                          <a:cs typeface="Arial Cyr"/>
                        </a:defRPr>
                      </a:pPr>
                      <a:t>[ЗНАЧЕНИЕ]</a:t>
                    </a:fld>
                    <a:r>
                      <a:rPr lang="ru-RU" sz="1200" baseline="0" dirty="0"/>
                      <a:t>
</a:t>
                    </a:r>
                    <a:r>
                      <a:rPr lang="ru-RU" sz="1200" baseline="0" dirty="0" smtClean="0"/>
                      <a:t>1,9 </a:t>
                    </a:r>
                    <a:r>
                      <a:rPr lang="ru-RU" sz="1200" baseline="0" dirty="0"/>
                      <a:t>%</a:t>
                    </a:r>
                  </a:p>
                </c:rich>
              </c:tx>
              <c:numFmt formatCode="\О\с\н\о\в\н\о\й" sourceLinked="0"/>
              <c:spPr>
                <a:noFill/>
                <a:ln w="30887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9570224719101118"/>
                      <c:h val="0.1962335216572504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9AA1-4CA6-B9C0-BDD7F7BBB0A2}"/>
                </c:ext>
              </c:extLst>
            </c:dLbl>
            <c:dLbl>
              <c:idx val="4"/>
              <c:layout>
                <c:manualLayout>
                  <c:x val="0.14133836149694751"/>
                  <c:y val="0.17608419710248083"/>
                </c:manualLayout>
              </c:layout>
              <c:tx>
                <c:rich>
                  <a:bodyPr/>
                  <a:lstStyle/>
                  <a:p>
                    <a:pPr>
                      <a:defRPr sz="1200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fld id="{23723F16-0EDD-4CEE-9B03-8C778557B7EF}" type="CATEGORYNAME">
                      <a:rPr lang="ru-RU" sz="1200" baseline="0" dirty="0"/>
                      <a:pPr>
                        <a:defRPr sz="1200" b="1" i="0" u="none" strike="noStrike" baseline="0">
                          <a:solidFill>
                            <a:srgbClr val="000000"/>
                          </a:solidFill>
                          <a:latin typeface="Arial Cyr"/>
                          <a:ea typeface="Arial Cyr"/>
                          <a:cs typeface="Arial Cyr"/>
                        </a:defRPr>
                      </a:pPr>
                      <a:t>[ИМЯ КАТЕГОРИИ]</a:t>
                    </a:fld>
                    <a:r>
                      <a:rPr lang="ru-RU" sz="1200" baseline="0" dirty="0"/>
                      <a:t>
</a:t>
                    </a:r>
                    <a:fld id="{E3CF02B8-63A8-48E4-9F6F-3E776ECF3D14}" type="VALUE">
                      <a:rPr lang="ru-RU" sz="1200" baseline="0" dirty="0"/>
                      <a:pPr>
                        <a:defRPr sz="1200" b="1" i="0" u="none" strike="noStrike" baseline="0">
                          <a:solidFill>
                            <a:srgbClr val="000000"/>
                          </a:solidFill>
                          <a:latin typeface="Arial Cyr"/>
                          <a:ea typeface="Arial Cyr"/>
                          <a:cs typeface="Arial Cyr"/>
                        </a:defRPr>
                      </a:pPr>
                      <a:t>[ЗНАЧЕНИЕ]</a:t>
                    </a:fld>
                    <a:r>
                      <a:rPr lang="ru-RU" sz="1200" baseline="0" dirty="0"/>
                      <a:t>
</a:t>
                    </a:r>
                    <a:r>
                      <a:rPr lang="ru-RU" sz="1200" baseline="0" dirty="0" smtClean="0"/>
                      <a:t>20,5 </a:t>
                    </a:r>
                    <a:r>
                      <a:rPr lang="ru-RU" sz="1200" baseline="0" dirty="0"/>
                      <a:t>%</a:t>
                    </a:r>
                  </a:p>
                </c:rich>
              </c:tx>
              <c:numFmt formatCode="\О\с\н\о\в\н\о\й" sourceLinked="0"/>
              <c:spPr>
                <a:noFill/>
                <a:ln w="30887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9AA1-4CA6-B9C0-BDD7F7BBB0A2}"/>
                </c:ext>
              </c:extLst>
            </c:dLbl>
            <c:dLbl>
              <c:idx val="5"/>
              <c:layout>
                <c:manualLayout>
                  <c:x val="9.77368360669542E-2"/>
                  <c:y val="0.14195931017097424"/>
                </c:manualLayout>
              </c:layout>
              <c:tx>
                <c:rich>
                  <a:bodyPr/>
                  <a:lstStyle/>
                  <a:p>
                    <a:pPr>
                      <a:defRPr sz="1200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fld id="{063BF59C-59D9-4A1B-BD76-4BB93ED8095C}" type="CATEGORYNAME">
                      <a:rPr lang="ru-RU" sz="1200" baseline="0"/>
                      <a:pPr>
                        <a:defRPr sz="1200" b="1" i="0" u="none" strike="noStrike" baseline="0">
                          <a:solidFill>
                            <a:srgbClr val="000000"/>
                          </a:solidFill>
                          <a:latin typeface="Arial Cyr"/>
                          <a:ea typeface="Arial Cyr"/>
                          <a:cs typeface="Arial Cyr"/>
                        </a:defRPr>
                      </a:pPr>
                      <a:t>[ИМЯ КАТЕГОРИИ]</a:t>
                    </a:fld>
                    <a:r>
                      <a:rPr lang="ru-RU" sz="1200" baseline="0" dirty="0"/>
                      <a:t>
</a:t>
                    </a:r>
                    <a:fld id="{8E5210BA-6370-4F63-8016-921A99A29777}" type="VALUE">
                      <a:rPr lang="ru-RU" sz="1200" baseline="0"/>
                      <a:pPr>
                        <a:defRPr sz="1200" b="1" i="0" u="none" strike="noStrike" baseline="0">
                          <a:solidFill>
                            <a:srgbClr val="000000"/>
                          </a:solidFill>
                          <a:latin typeface="Arial Cyr"/>
                          <a:ea typeface="Arial Cyr"/>
                          <a:cs typeface="Arial Cyr"/>
                        </a:defRPr>
                      </a:pPr>
                      <a:t>[ЗНАЧЕНИЕ]</a:t>
                    </a:fld>
                    <a:r>
                      <a:rPr lang="ru-RU" sz="1200" baseline="0" dirty="0"/>
                      <a:t>
</a:t>
                    </a:r>
                    <a:r>
                      <a:rPr lang="ru-RU" sz="1200" baseline="0" dirty="0" smtClean="0"/>
                      <a:t>1,5 </a:t>
                    </a:r>
                    <a:r>
                      <a:rPr lang="ru-RU" sz="1200" baseline="0" dirty="0"/>
                      <a:t>%</a:t>
                    </a:r>
                  </a:p>
                </c:rich>
              </c:tx>
              <c:numFmt formatCode="\О\с\н\о\в\н\о\й" sourceLinked="0"/>
              <c:spPr>
                <a:noFill/>
                <a:ln w="30887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5241573033707864"/>
                      <c:h val="0.1008883847146225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9AA1-4CA6-B9C0-BDD7F7BBB0A2}"/>
                </c:ext>
              </c:extLst>
            </c:dLbl>
            <c:dLbl>
              <c:idx val="6"/>
              <c:layout>
                <c:manualLayout>
                  <c:x val="-1.0830001378496098E-2"/>
                  <c:y val="0.18134110354849711"/>
                </c:manualLayout>
              </c:layout>
              <c:tx>
                <c:rich>
                  <a:bodyPr/>
                  <a:lstStyle/>
                  <a:p>
                    <a:pPr>
                      <a:defRPr sz="1200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fld id="{79CBEE04-AA44-4BFE-A551-2DAD0E98CEC4}" type="CATEGORYNAME">
                      <a:rPr lang="ru-RU" sz="1200" baseline="0"/>
                      <a:pPr>
                        <a:defRPr sz="1200" b="1" i="0" u="none" strike="noStrike" baseline="0">
                          <a:solidFill>
                            <a:srgbClr val="000000"/>
                          </a:solidFill>
                          <a:latin typeface="Arial Cyr"/>
                          <a:ea typeface="Arial Cyr"/>
                          <a:cs typeface="Arial Cyr"/>
                        </a:defRPr>
                      </a:pPr>
                      <a:t>[ИМЯ КАТЕГОРИИ]</a:t>
                    </a:fld>
                    <a:r>
                      <a:rPr lang="ru-RU" sz="1200" baseline="0" dirty="0"/>
                      <a:t>
</a:t>
                    </a:r>
                    <a:fld id="{BC2199A5-DBFA-4C9A-870A-9B131CB8281C}" type="VALUE">
                      <a:rPr lang="ru-RU" sz="1200" baseline="0"/>
                      <a:pPr>
                        <a:defRPr sz="1200" b="1" i="0" u="none" strike="noStrike" baseline="0">
                          <a:solidFill>
                            <a:srgbClr val="000000"/>
                          </a:solidFill>
                          <a:latin typeface="Arial Cyr"/>
                          <a:ea typeface="Arial Cyr"/>
                          <a:cs typeface="Arial Cyr"/>
                        </a:defRPr>
                      </a:pPr>
                      <a:t>[ЗНАЧЕНИЕ]</a:t>
                    </a:fld>
                    <a:r>
                      <a:rPr lang="ru-RU" sz="1200" baseline="0" dirty="0"/>
                      <a:t>
</a:t>
                    </a:r>
                    <a:r>
                      <a:rPr lang="ru-RU" sz="1200" baseline="0" dirty="0" smtClean="0"/>
                      <a:t>1,0 </a:t>
                    </a:r>
                    <a:r>
                      <a:rPr lang="ru-RU" sz="1200" baseline="0" dirty="0"/>
                      <a:t>%</a:t>
                    </a:r>
                  </a:p>
                </c:rich>
              </c:tx>
              <c:numFmt formatCode="\О\с\н\о\в\н\о\й" sourceLinked="0"/>
              <c:spPr>
                <a:noFill/>
                <a:ln w="30887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5074433679887803"/>
                      <c:h val="0.1034839924670433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9AA1-4CA6-B9C0-BDD7F7BBB0A2}"/>
                </c:ext>
              </c:extLst>
            </c:dLbl>
            <c:dLbl>
              <c:idx val="7"/>
              <c:layout>
                <c:manualLayout>
                  <c:x val="-0.20080420330941307"/>
                  <c:y val="0.13390705399113245"/>
                </c:manualLayout>
              </c:layout>
              <c:tx>
                <c:rich>
                  <a:bodyPr/>
                  <a:lstStyle/>
                  <a:p>
                    <a:pPr>
                      <a:defRPr sz="1200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fld id="{9809F6CC-A10A-4A2E-8EA1-B9C06DCA998A}" type="CATEGORYNAME">
                      <a:rPr lang="ru-RU" sz="1200" baseline="0"/>
                      <a:pPr>
                        <a:defRPr sz="1200" b="1" i="0" u="none" strike="noStrike" baseline="0">
                          <a:solidFill>
                            <a:srgbClr val="000000"/>
                          </a:solidFill>
                          <a:latin typeface="Arial Cyr"/>
                          <a:ea typeface="Arial Cyr"/>
                          <a:cs typeface="Arial Cyr"/>
                        </a:defRPr>
                      </a:pPr>
                      <a:t>[ИМЯ КАТЕГОРИИ]</a:t>
                    </a:fld>
                    <a:r>
                      <a:rPr lang="ru-RU" sz="1200" baseline="0" dirty="0"/>
                      <a:t>
</a:t>
                    </a:r>
                    <a:fld id="{6C8DA4F7-61B0-4851-8656-7B22312617EC}" type="VALUE">
                      <a:rPr lang="ru-RU" sz="1200" baseline="0"/>
                      <a:pPr>
                        <a:defRPr sz="1200" b="1" i="0" u="none" strike="noStrike" baseline="0">
                          <a:solidFill>
                            <a:srgbClr val="000000"/>
                          </a:solidFill>
                          <a:latin typeface="Arial Cyr"/>
                          <a:ea typeface="Arial Cyr"/>
                          <a:cs typeface="Arial Cyr"/>
                        </a:defRPr>
                      </a:pPr>
                      <a:t>[ЗНАЧЕНИЕ]</a:t>
                    </a:fld>
                    <a:r>
                      <a:rPr lang="ru-RU" sz="1200" baseline="0" dirty="0"/>
                      <a:t>
</a:t>
                    </a:r>
                    <a:r>
                      <a:rPr lang="ru-RU" sz="1200" baseline="0" dirty="0" smtClean="0"/>
                      <a:t>0,9 </a:t>
                    </a:r>
                    <a:r>
                      <a:rPr lang="ru-RU" sz="1200" baseline="0" dirty="0"/>
                      <a:t>%</a:t>
                    </a:r>
                  </a:p>
                </c:rich>
              </c:tx>
              <c:numFmt formatCode="\О\с\н\о\в\н\о\й" sourceLinked="0"/>
              <c:spPr>
                <a:noFill/>
                <a:ln w="30887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677214182036158"/>
                      <c:h val="0.1096421845574387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9AA1-4CA6-B9C0-BDD7F7BBB0A2}"/>
                </c:ext>
              </c:extLst>
            </c:dLbl>
            <c:dLbl>
              <c:idx val="8"/>
              <c:layout>
                <c:manualLayout>
                  <c:x val="-0.33405072316255774"/>
                  <c:y val="9.4287705562228444E-2"/>
                </c:manualLayout>
              </c:layout>
              <c:tx>
                <c:rich>
                  <a:bodyPr/>
                  <a:lstStyle/>
                  <a:p>
                    <a:pPr>
                      <a:defRPr sz="1200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fld id="{F3AAE314-70A8-4815-B3B4-0F29B98E3D4F}" type="CATEGORYNAME">
                      <a:rPr lang="ru-RU" sz="1200" baseline="0" smtClean="0"/>
                      <a:pPr>
                        <a:defRPr sz="1200" b="1" i="0" u="none" strike="noStrike" baseline="0">
                          <a:solidFill>
                            <a:srgbClr val="000000"/>
                          </a:solidFill>
                          <a:latin typeface="Arial Cyr"/>
                          <a:ea typeface="Arial Cyr"/>
                          <a:cs typeface="Arial Cyr"/>
                        </a:defRPr>
                      </a:pPr>
                      <a:t>[ИМЯ КАТЕГОРИИ]</a:t>
                    </a:fld>
                    <a:r>
                      <a:rPr lang="ru-RU" sz="1200" baseline="0" dirty="0"/>
                      <a:t>
</a:t>
                    </a:r>
                    <a:fld id="{E03E84E7-BE85-44AB-A5D2-1C1ECCB333DB}" type="VALUE">
                      <a:rPr lang="ru-RU" sz="1200" baseline="0"/>
                      <a:pPr>
                        <a:defRPr sz="1200" b="1" i="0" u="none" strike="noStrike" baseline="0">
                          <a:solidFill>
                            <a:srgbClr val="000000"/>
                          </a:solidFill>
                          <a:latin typeface="Arial Cyr"/>
                          <a:ea typeface="Arial Cyr"/>
                          <a:cs typeface="Arial Cyr"/>
                        </a:defRPr>
                      </a:pPr>
                      <a:t>[ЗНАЧЕНИЕ]</a:t>
                    </a:fld>
                    <a:r>
                      <a:rPr lang="ru-RU" sz="1200" baseline="0" dirty="0"/>
                      <a:t>
</a:t>
                    </a:r>
                    <a:r>
                      <a:rPr lang="ru-RU" sz="1200" baseline="0" dirty="0" smtClean="0"/>
                      <a:t>6,6 </a:t>
                    </a:r>
                    <a:r>
                      <a:rPr lang="ru-RU" sz="1200" baseline="0" dirty="0"/>
                      <a:t>%</a:t>
                    </a:r>
                  </a:p>
                </c:rich>
              </c:tx>
              <c:numFmt formatCode="\О\с\н\о\в\н\о\й" sourceLinked="0"/>
              <c:spPr>
                <a:noFill/>
                <a:ln w="30887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248007681952906"/>
                      <c:h val="0.11101694915254237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9AA1-4CA6-B9C0-BDD7F7BBB0A2}"/>
                </c:ext>
              </c:extLst>
            </c:dLbl>
            <c:dLbl>
              <c:idx val="9"/>
              <c:layout>
                <c:manualLayout>
                  <c:x val="-0.14407292111741846"/>
                  <c:y val="-3.0047866751417112E-2"/>
                </c:manualLayout>
              </c:layout>
              <c:tx>
                <c:rich>
                  <a:bodyPr/>
                  <a:lstStyle/>
                  <a:p>
                    <a:pPr>
                      <a:defRPr sz="1200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fld id="{B629D455-59C5-4615-9E8A-030646DDB5B3}" type="CATEGORYNAME">
                      <a:rPr lang="ru-RU" sz="1200" baseline="0"/>
                      <a:pPr>
                        <a:defRPr sz="1200" b="1" i="0" u="none" strike="noStrike" baseline="0">
                          <a:solidFill>
                            <a:srgbClr val="000000"/>
                          </a:solidFill>
                          <a:latin typeface="Arial Cyr"/>
                          <a:ea typeface="Arial Cyr"/>
                          <a:cs typeface="Arial Cyr"/>
                        </a:defRPr>
                      </a:pPr>
                      <a:t>[ИМЯ КАТЕГОРИИ]</a:t>
                    </a:fld>
                    <a:r>
                      <a:rPr lang="ru-RU" sz="1200" baseline="0" dirty="0"/>
                      <a:t>
</a:t>
                    </a:r>
                    <a:fld id="{6BDC1333-6878-4C48-ABE6-D40671CADFA1}" type="VALUE">
                      <a:rPr lang="ru-RU" sz="1200" baseline="0"/>
                      <a:pPr>
                        <a:defRPr sz="1200" b="1" i="0" u="none" strike="noStrike" baseline="0">
                          <a:solidFill>
                            <a:srgbClr val="000000"/>
                          </a:solidFill>
                          <a:latin typeface="Arial Cyr"/>
                          <a:ea typeface="Arial Cyr"/>
                          <a:cs typeface="Arial Cyr"/>
                        </a:defRPr>
                      </a:pPr>
                      <a:t>[ЗНАЧЕНИЕ]</a:t>
                    </a:fld>
                    <a:r>
                      <a:rPr lang="ru-RU" sz="1200" baseline="0" dirty="0"/>
                      <a:t>
</a:t>
                    </a:r>
                    <a:r>
                      <a:rPr lang="ru-RU" sz="1200" baseline="0" dirty="0" smtClean="0"/>
                      <a:t>3,1 </a:t>
                    </a:r>
                    <a:r>
                      <a:rPr lang="ru-RU" sz="1200" baseline="0" dirty="0"/>
                      <a:t>%</a:t>
                    </a:r>
                  </a:p>
                </c:rich>
              </c:tx>
              <c:numFmt formatCode="\О\с\н\о\в\н\о\й" sourceLinked="0"/>
              <c:spPr>
                <a:noFill/>
                <a:ln w="30887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9AA1-4CA6-B9C0-BDD7F7BBB0A2}"/>
                </c:ext>
              </c:extLst>
            </c:dLbl>
            <c:dLbl>
              <c:idx val="10"/>
              <c:layout>
                <c:manualLayout>
                  <c:x val="-8.2129258431930724E-2"/>
                  <c:y val="-0.15979121253911063"/>
                </c:manualLayout>
              </c:layout>
              <c:tx>
                <c:rich>
                  <a:bodyPr/>
                  <a:lstStyle/>
                  <a:p>
                    <a:pPr>
                      <a:defRPr sz="1200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fld id="{94B99988-89F6-4408-A34D-C4ADF7085007}" type="CATEGORYNAME">
                      <a:rPr lang="ru-RU" sz="1200" baseline="0"/>
                      <a:pPr>
                        <a:defRPr sz="1200" b="1" i="0" u="none" strike="noStrike" baseline="0">
                          <a:solidFill>
                            <a:srgbClr val="000000"/>
                          </a:solidFill>
                          <a:latin typeface="Arial Cyr"/>
                          <a:ea typeface="Arial Cyr"/>
                          <a:cs typeface="Arial Cyr"/>
                        </a:defRPr>
                      </a:pPr>
                      <a:t>[ИМЯ КАТЕГОРИИ]</a:t>
                    </a:fld>
                    <a:r>
                      <a:rPr lang="ru-RU" sz="1200" baseline="0" dirty="0"/>
                      <a:t>
</a:t>
                    </a:r>
                    <a:fld id="{517C6FBA-FD21-470C-8037-141E7318E5B6}" type="VALUE">
                      <a:rPr lang="ru-RU" sz="1200" baseline="0"/>
                      <a:pPr>
                        <a:defRPr sz="1200" b="1" i="0" u="none" strike="noStrike" baseline="0">
                          <a:solidFill>
                            <a:srgbClr val="000000"/>
                          </a:solidFill>
                          <a:latin typeface="Arial Cyr"/>
                          <a:ea typeface="Arial Cyr"/>
                          <a:cs typeface="Arial Cyr"/>
                        </a:defRPr>
                      </a:pPr>
                      <a:t>[ЗНАЧЕНИЕ]</a:t>
                    </a:fld>
                    <a:r>
                      <a:rPr lang="ru-RU" sz="1200" baseline="0" dirty="0"/>
                      <a:t>
</a:t>
                    </a:r>
                    <a:r>
                      <a:rPr lang="ru-RU" sz="1200" baseline="0" dirty="0" smtClean="0"/>
                      <a:t>7,0 </a:t>
                    </a:r>
                    <a:r>
                      <a:rPr lang="ru-RU" sz="1200" baseline="0" dirty="0"/>
                      <a:t>%</a:t>
                    </a:r>
                  </a:p>
                </c:rich>
              </c:tx>
              <c:numFmt formatCode="\О\с\н\о\в\н\о\й" sourceLinked="0"/>
              <c:spPr>
                <a:noFill/>
                <a:ln w="30887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217696629213483"/>
                      <c:h val="0.135640375461541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9AA1-4CA6-B9C0-BDD7F7BBB0A2}"/>
                </c:ext>
              </c:extLst>
            </c:dLbl>
            <c:numFmt formatCode="\О\с\н\о\в\н\о\й" sourceLinked="0"/>
            <c:spPr>
              <a:noFill/>
              <a:ln w="30887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Лист4!$A$2:$A$13</c:f>
              <c:strCache>
                <c:ptCount val="11"/>
                <c:pt idx="0">
                  <c:v>Зарплата с начислениями</c:v>
                </c:pt>
                <c:pt idx="1">
                  <c:v>Оплата коммунальных услуг</c:v>
                </c:pt>
                <c:pt idx="2">
                  <c:v>Субсидии</c:v>
                </c:pt>
                <c:pt idx="3">
                  <c:v>Трансферты населению (адресная помощь, пособие на погребение, питание детям до двух лет жизни, пенсии и пособия)</c:v>
                </c:pt>
                <c:pt idx="4">
                  <c:v>Капитальные расходы</c:v>
                </c:pt>
                <c:pt idx="5">
                  <c:v>Продукты питания</c:v>
                </c:pt>
                <c:pt idx="6">
                  <c:v>Медикаменты</c:v>
                </c:pt>
                <c:pt idx="7">
                  <c:v>Оплата услуг связи и транспорта</c:v>
                </c:pt>
                <c:pt idx="8">
                  <c:v>Благ-ство гор. и села </c:v>
                </c:pt>
                <c:pt idx="9">
                  <c:v>Другие расходы</c:v>
                </c:pt>
                <c:pt idx="10">
                  <c:v>Текущий ремонт оборудования и зданий</c:v>
                </c:pt>
              </c:strCache>
            </c:strRef>
          </c:cat>
          <c:val>
            <c:numRef>
              <c:f>Лист4!$B$2:$B$13</c:f>
              <c:numCache>
                <c:formatCode>#,##0.0</c:formatCode>
                <c:ptCount val="11"/>
                <c:pt idx="0">
                  <c:v>27974.2</c:v>
                </c:pt>
                <c:pt idx="1">
                  <c:v>3791</c:v>
                </c:pt>
                <c:pt idx="2">
                  <c:v>11178.7</c:v>
                </c:pt>
                <c:pt idx="3">
                  <c:v>1453.9</c:v>
                </c:pt>
                <c:pt idx="4">
                  <c:v>15260.4</c:v>
                </c:pt>
                <c:pt idx="5">
                  <c:v>1120.8</c:v>
                </c:pt>
                <c:pt idx="6">
                  <c:v>711.7</c:v>
                </c:pt>
                <c:pt idx="7">
                  <c:v>691.4</c:v>
                </c:pt>
                <c:pt idx="8">
                  <c:v>4920</c:v>
                </c:pt>
                <c:pt idx="9">
                  <c:v>2312.6</c:v>
                </c:pt>
                <c:pt idx="10">
                  <c:v>5203.1000000000004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9AA1-4CA6-B9C0-BDD7F7BBB0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30887">
          <a:noFill/>
        </a:ln>
      </c:spPr>
    </c:plotArea>
    <c:plotVisOnly val="1"/>
    <c:dispBlanksAs val="zero"/>
    <c:showDLblsOverMax val="0"/>
  </c:chart>
  <c:spPr>
    <a:solidFill>
      <a:srgbClr val="FFFFFF"/>
    </a:solidFill>
    <a:ln>
      <a:noFill/>
    </a:ln>
  </c:spPr>
  <c:txPr>
    <a:bodyPr/>
    <a:lstStyle/>
    <a:p>
      <a:pPr>
        <a:defRPr sz="1733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0.48791</cdr:x>
      <cdr:y>0.55183</cdr:y>
    </cdr:from>
    <cdr:to>
      <cdr:x>0.49926</cdr:x>
      <cdr:y>0.63006</cdr:y>
    </cdr:to>
    <cdr:sp macro="" textlink="">
      <cdr:nvSpPr>
        <cdr:cNvPr id="13313" name="Text Box 1025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470123" y="2384225"/>
          <a:ext cx="80619" cy="33756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000000" mc:Ignorable="a14" a14:legacySpreadsheetColorIndex="64"/>
              </a:solidFill>
            </a14:hiddenFill>
          </a:ext>
          <a:ext uri="{91240B29-F687-4F45-9708-019B960494DF}">
            <a14:hiddenLine xmlns:a14="http://schemas.microsoft.com/office/drawing/2010/main" w="1">
              <a:solidFill>
                <a:srgbClr xmlns:mc="http://schemas.openxmlformats.org/markup-compatibility/2006" val="FFFFFF" mc:Ignorable="a14" a14:legacySpreadsheetColorIndex="65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cdr:spPr>
      <cdr:txBody>
        <a:bodyPr xmlns:a="http://schemas.openxmlformats.org/drawingml/2006/main" vertOverflow="clip" wrap="square" lIns="27432" tIns="22860" rIns="27432" bIns="22860" anchor="ctr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ru-RU" sz="800" b="1" i="0" u="none" strike="noStrike" baseline="0">
              <a:solidFill>
                <a:srgbClr val="000000"/>
              </a:solidFill>
              <a:latin typeface="Arial Cyr"/>
              <a:cs typeface="Arial Cyr"/>
            </a:rPr>
            <a:t> 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0.4895</cdr:x>
      <cdr:y>0.548</cdr:y>
    </cdr:from>
    <cdr:to>
      <cdr:x>0.501</cdr:x>
      <cdr:y>0.62625</cdr:y>
    </cdr:to>
    <cdr:sp macro="" textlink="">
      <cdr:nvSpPr>
        <cdr:cNvPr id="23553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352329" y="2223592"/>
          <a:ext cx="78757" cy="31751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000000" mc:Ignorable="a14" a14:legacySpreadsheetColorIndex="64"/>
              </a:solidFill>
            </a14:hiddenFill>
          </a:ext>
          <a:ext uri="{91240B29-F687-4F45-9708-019B960494DF}">
            <a14:hiddenLine xmlns:a14="http://schemas.microsoft.com/office/drawing/2010/main" w="1">
              <a:solidFill>
                <a:srgbClr xmlns:mc="http://schemas.openxmlformats.org/markup-compatibility/2006" val="FFFFFF" mc:Ignorable="a14" a14:legacySpreadsheetColorIndex="65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cdr:spPr>
      <cdr:txBody>
        <a:bodyPr xmlns:a="http://schemas.openxmlformats.org/drawingml/2006/main" vertOverflow="clip" wrap="square" lIns="27432" tIns="22860" rIns="27432" bIns="22860" anchor="ctr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ru-RU" sz="800" b="1" i="0" u="none" strike="noStrike" baseline="0">
              <a:solidFill>
                <a:srgbClr val="000000"/>
              </a:solidFill>
              <a:latin typeface="Arial Cyr"/>
              <a:cs typeface="Arial Cyr"/>
            </a:rPr>
            <a:t> 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0.89888</cdr:x>
      <cdr:y>0.07369</cdr:y>
    </cdr:from>
    <cdr:to>
      <cdr:x>1</cdr:x>
      <cdr:y>0.20903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8409632" y="49788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0.52475</cdr:x>
      <cdr:y>0.45053</cdr:y>
    </cdr:from>
    <cdr:to>
      <cdr:x>0.64356</cdr:x>
      <cdr:y>0.54947</cdr:y>
    </cdr:to>
    <cdr:sp macro="" textlink="">
      <cdr:nvSpPr>
        <cdr:cNvPr id="2" name="Овальная выноска 1"/>
        <cdr:cNvSpPr/>
      </cdr:nvSpPr>
      <cdr:spPr>
        <a:xfrm xmlns:a="http://schemas.openxmlformats.org/drawingml/2006/main">
          <a:off x="5701553" y="2285768"/>
          <a:ext cx="1290918" cy="502024"/>
        </a:xfrm>
        <a:prstGeom xmlns:a="http://schemas.openxmlformats.org/drawingml/2006/main" prst="wedgeEllipseCallout">
          <a:avLst/>
        </a:prstGeom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1600" b="1" dirty="0" smtClean="0"/>
            <a:t>106,9</a:t>
          </a:r>
          <a:endParaRPr lang="ru-RU" sz="1600" b="1" dirty="0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0.89888</cdr:x>
      <cdr:y>0.06311</cdr:y>
    </cdr:from>
    <cdr:to>
      <cdr:x>1</cdr:x>
      <cdr:y>0.1986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8409632" y="42587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0.86632</cdr:x>
      <cdr:y>1.48182E-7</cdr:y>
    </cdr:from>
    <cdr:to>
      <cdr:x>1</cdr:x>
      <cdr:y>0.12713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7833568" y="1"/>
          <a:ext cx="1208832" cy="8579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000" b="1" dirty="0">
              <a:latin typeface="Times New Roman" panose="02020603050405020304" pitchFamily="18" charset="0"/>
              <a:cs typeface="Times New Roman" panose="02020603050405020304" pitchFamily="18" charset="0"/>
            </a:rPr>
            <a:t>Слайд 6</a:t>
          </a: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0.86397</cdr:x>
      <cdr:y>0</cdr:y>
    </cdr:from>
    <cdr:to>
      <cdr:x>1</cdr:x>
      <cdr:y>0.1231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7812360" y="0"/>
          <a:ext cx="1230040" cy="8301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000" b="1">
              <a:latin typeface="Times New Roman" panose="02020603050405020304" pitchFamily="18" charset="0"/>
              <a:cs typeface="Times New Roman" panose="02020603050405020304" pitchFamily="18" charset="0"/>
            </a:rPr>
            <a:t>Слайд 7</a:t>
          </a:r>
          <a:endParaRPr lang="ru-RU" sz="20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80615-4034-4AC7-AFBA-60AADA1B38F4}" type="datetimeFigureOut">
              <a:rPr lang="ru-RU" smtClean="0"/>
              <a:t>26.02.2025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7261E-0408-43E4-8422-E05D175A94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0020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80615-4034-4AC7-AFBA-60AADA1B38F4}" type="datetimeFigureOut">
              <a:rPr lang="ru-RU" smtClean="0"/>
              <a:t>26.02.2025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7261E-0408-43E4-8422-E05D175A94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6330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80615-4034-4AC7-AFBA-60AADA1B38F4}" type="datetimeFigureOut">
              <a:rPr lang="ru-RU" smtClean="0"/>
              <a:t>26.02.2025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7261E-0408-43E4-8422-E05D175A94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35673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1288" y="-8468"/>
            <a:ext cx="12226405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461" y="2404534"/>
            <a:ext cx="776895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461" y="4050835"/>
            <a:ext cx="776895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17E3EEB5-E170-44F9-9F03-4777D05F910E}" type="datetimeFigureOut">
              <a:rPr lang="ru-RU" altLang="ru-RU" smtClean="0">
                <a:solidFill>
                  <a:prstClr val="black">
                    <a:tint val="75000"/>
                  </a:prstClr>
                </a:solidFill>
                <a:latin typeface="Bookman Old Style" panose="02050604050505020204" pitchFamily="18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26.02.2025</a:t>
            </a:fld>
            <a:endParaRPr lang="ru-RU" altLang="ru-RU">
              <a:solidFill>
                <a:prstClr val="black">
                  <a:tint val="75000"/>
                </a:prst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>
              <a:solidFill>
                <a:prstClr val="black">
                  <a:tint val="75000"/>
                </a:prst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1B66759B-F245-4428-B959-D1D59FBF0CF0}" type="slidenum">
              <a:rPr lang="ru-RU" altLang="ru-RU" smtClean="0">
                <a:solidFill>
                  <a:srgbClr val="90C226"/>
                </a:solidFill>
                <a:latin typeface="Bookman Old Style" panose="02050604050505020204" pitchFamily="18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solidFill>
                <a:srgbClr val="90C226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3458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8116EC58-1F50-4B6F-B430-C8AC7449F50A}" type="datetimeFigureOut">
              <a:rPr lang="ru-RU" altLang="ru-RU" smtClean="0">
                <a:solidFill>
                  <a:prstClr val="black">
                    <a:tint val="75000"/>
                  </a:prstClr>
                </a:solidFill>
                <a:latin typeface="Bookman Old Style" panose="02050604050505020204" pitchFamily="18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26.02.2025</a:t>
            </a:fld>
            <a:endParaRPr lang="ru-RU" altLang="ru-RU">
              <a:solidFill>
                <a:prstClr val="black">
                  <a:tint val="75000"/>
                </a:prst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>
              <a:solidFill>
                <a:prstClr val="black">
                  <a:tint val="75000"/>
                </a:prst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08847A8A-36E3-4173-AA15-C3918D24C4DE}" type="slidenum">
              <a:rPr lang="ru-RU" altLang="ru-RU" smtClean="0">
                <a:solidFill>
                  <a:srgbClr val="90C226"/>
                </a:solidFill>
                <a:latin typeface="Bookman Old Style" panose="02050604050505020204" pitchFamily="18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solidFill>
                <a:srgbClr val="90C226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45110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798" y="2700869"/>
            <a:ext cx="8463620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798" y="4527448"/>
            <a:ext cx="8463620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A04360FF-63C2-4925-8332-D85B33896CCD}" type="datetimeFigureOut">
              <a:rPr lang="ru-RU" altLang="ru-RU" smtClean="0">
                <a:solidFill>
                  <a:prstClr val="black">
                    <a:tint val="75000"/>
                  </a:prstClr>
                </a:solidFill>
                <a:latin typeface="Bookman Old Style" panose="02050604050505020204" pitchFamily="18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26.02.2025</a:t>
            </a:fld>
            <a:endParaRPr lang="ru-RU" altLang="ru-RU">
              <a:solidFill>
                <a:prstClr val="black">
                  <a:tint val="75000"/>
                </a:prst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>
              <a:solidFill>
                <a:prstClr val="black">
                  <a:tint val="75000"/>
                </a:prst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3AE4EF48-D1D8-4D3E-A449-0172E2B79006}" type="slidenum">
              <a:rPr lang="ru-RU" altLang="ru-RU" smtClean="0">
                <a:solidFill>
                  <a:srgbClr val="90C226"/>
                </a:solidFill>
                <a:latin typeface="Bookman Old Style" panose="02050604050505020204" pitchFamily="18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solidFill>
                <a:srgbClr val="90C226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57340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609600"/>
            <a:ext cx="8463619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1" y="2160589"/>
            <a:ext cx="411747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58939" y="2160590"/>
            <a:ext cx="411748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2E5D3735-4933-43A8-836B-E0856396AC6F}" type="datetimeFigureOut">
              <a:rPr lang="ru-RU" altLang="ru-RU" smtClean="0">
                <a:solidFill>
                  <a:prstClr val="black">
                    <a:tint val="75000"/>
                  </a:prstClr>
                </a:solidFill>
                <a:latin typeface="Bookman Old Style" panose="02050604050505020204" pitchFamily="18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26.02.2025</a:t>
            </a:fld>
            <a:endParaRPr lang="ru-RU" altLang="ru-RU">
              <a:solidFill>
                <a:prstClr val="black">
                  <a:tint val="75000"/>
                </a:prst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>
              <a:solidFill>
                <a:prstClr val="black">
                  <a:tint val="75000"/>
                </a:prst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96D9925A-0DE3-404F-A39C-43877E5E20D3}" type="slidenum">
              <a:rPr lang="ru-RU" altLang="ru-RU" smtClean="0">
                <a:solidFill>
                  <a:srgbClr val="90C226"/>
                </a:solidFill>
                <a:latin typeface="Bookman Old Style" panose="02050604050505020204" pitchFamily="18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solidFill>
                <a:srgbClr val="90C226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73708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609600"/>
            <a:ext cx="8463617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799" y="2160983"/>
            <a:ext cx="41208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2799" y="2737247"/>
            <a:ext cx="4120896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55520" y="2160983"/>
            <a:ext cx="41208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55520" y="2737247"/>
            <a:ext cx="4120896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6DBCD2B0-5A42-464F-8EDA-60955209EFEC}" type="datetimeFigureOut">
              <a:rPr lang="ru-RU" altLang="ru-RU" smtClean="0">
                <a:solidFill>
                  <a:prstClr val="black">
                    <a:tint val="75000"/>
                  </a:prstClr>
                </a:solidFill>
                <a:latin typeface="Bookman Old Style" panose="02050604050505020204" pitchFamily="18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26.02.2025</a:t>
            </a:fld>
            <a:endParaRPr lang="ru-RU" altLang="ru-RU">
              <a:solidFill>
                <a:prstClr val="black">
                  <a:tint val="75000"/>
                </a:prst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>
              <a:solidFill>
                <a:prstClr val="black">
                  <a:tint val="75000"/>
                </a:prst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24ADA12C-C284-4EFE-9F31-8667948F89F3}" type="slidenum">
              <a:rPr lang="ru-RU" altLang="ru-RU" smtClean="0">
                <a:solidFill>
                  <a:srgbClr val="90C226"/>
                </a:solidFill>
                <a:latin typeface="Bookman Old Style" panose="02050604050505020204" pitchFamily="18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solidFill>
                <a:srgbClr val="90C226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01160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799" y="609600"/>
            <a:ext cx="8463619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478BC08C-FC89-4EFC-9D2B-CE5D6CD359D2}" type="datetimeFigureOut">
              <a:rPr lang="ru-RU" altLang="ru-RU" smtClean="0">
                <a:solidFill>
                  <a:prstClr val="black">
                    <a:tint val="75000"/>
                  </a:prstClr>
                </a:solidFill>
                <a:latin typeface="Bookman Old Style" panose="02050604050505020204" pitchFamily="18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26.02.2025</a:t>
            </a:fld>
            <a:endParaRPr lang="ru-RU" altLang="ru-RU">
              <a:solidFill>
                <a:prstClr val="black">
                  <a:tint val="75000"/>
                </a:prst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>
              <a:solidFill>
                <a:prstClr val="black">
                  <a:tint val="75000"/>
                </a:prst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920983B0-1B3F-4E9B-8AC8-17AE6216CAE8}" type="slidenum">
              <a:rPr lang="ru-RU" altLang="ru-RU" smtClean="0">
                <a:solidFill>
                  <a:srgbClr val="90C226"/>
                </a:solidFill>
                <a:latin typeface="Bookman Old Style" panose="02050604050505020204" pitchFamily="18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solidFill>
                <a:srgbClr val="90C226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80719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ACCE74FB-6350-474A-BA60-C045DD566004}" type="datetimeFigureOut">
              <a:rPr lang="ru-RU" altLang="ru-RU" smtClean="0">
                <a:solidFill>
                  <a:prstClr val="black">
                    <a:tint val="75000"/>
                  </a:prstClr>
                </a:solidFill>
                <a:latin typeface="Bookman Old Style" panose="02050604050505020204" pitchFamily="18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26.02.2025</a:t>
            </a:fld>
            <a:endParaRPr lang="ru-RU" altLang="ru-RU">
              <a:solidFill>
                <a:prstClr val="black">
                  <a:tint val="75000"/>
                </a:prst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>
              <a:solidFill>
                <a:prstClr val="black">
                  <a:tint val="75000"/>
                </a:prst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E730D2E4-F073-4B9D-9305-BB7D2C65784F}" type="slidenum">
              <a:rPr lang="ru-RU" altLang="ru-RU" smtClean="0">
                <a:solidFill>
                  <a:srgbClr val="90C226"/>
                </a:solidFill>
                <a:latin typeface="Bookman Old Style" panose="02050604050505020204" pitchFamily="18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solidFill>
                <a:srgbClr val="90C226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4276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799" y="1498604"/>
            <a:ext cx="3720243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1701" y="514926"/>
            <a:ext cx="4514716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799" y="2777069"/>
            <a:ext cx="3720243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8947FEF2-DC8E-41A9-81E6-9FDBE4E3F43C}" type="datetimeFigureOut">
              <a:rPr lang="ru-RU" altLang="ru-RU" smtClean="0">
                <a:solidFill>
                  <a:prstClr val="black">
                    <a:tint val="75000"/>
                  </a:prstClr>
                </a:solidFill>
                <a:latin typeface="Bookman Old Style" panose="02050604050505020204" pitchFamily="18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26.02.2025</a:t>
            </a:fld>
            <a:endParaRPr lang="ru-RU" altLang="ru-RU">
              <a:solidFill>
                <a:prstClr val="black">
                  <a:tint val="75000"/>
                </a:prst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>
              <a:solidFill>
                <a:prstClr val="black">
                  <a:tint val="75000"/>
                </a:prst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65B268EC-62B8-45F6-A342-BC81051E50AB}" type="slidenum">
              <a:rPr lang="ru-RU" altLang="ru-RU" smtClean="0">
                <a:solidFill>
                  <a:srgbClr val="90C226"/>
                </a:solidFill>
                <a:latin typeface="Bookman Old Style" panose="02050604050505020204" pitchFamily="18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solidFill>
                <a:srgbClr val="90C226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4948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80615-4034-4AC7-AFBA-60AADA1B38F4}" type="datetimeFigureOut">
              <a:rPr lang="ru-RU" smtClean="0"/>
              <a:t>26.02.2025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7261E-0408-43E4-8422-E05D175A94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25453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799" y="4800600"/>
            <a:ext cx="846361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799" y="609600"/>
            <a:ext cx="8463619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799" y="5367338"/>
            <a:ext cx="8463619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48B5C282-30A1-4DDE-84AD-D274D4262450}" type="datetimeFigureOut">
              <a:rPr lang="ru-RU" altLang="ru-RU" smtClean="0">
                <a:solidFill>
                  <a:prstClr val="black">
                    <a:tint val="75000"/>
                  </a:prstClr>
                </a:solidFill>
                <a:latin typeface="Bookman Old Style" panose="02050604050505020204" pitchFamily="18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26.02.2025</a:t>
            </a:fld>
            <a:endParaRPr lang="ru-RU" altLang="ru-RU">
              <a:solidFill>
                <a:prstClr val="black">
                  <a:tint val="75000"/>
                </a:prst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>
              <a:solidFill>
                <a:prstClr val="black">
                  <a:tint val="75000"/>
                </a:prst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2B729200-1355-4E69-8B6A-E780CB87338E}" type="slidenum">
              <a:rPr lang="ru-RU" altLang="ru-RU" smtClean="0">
                <a:solidFill>
                  <a:srgbClr val="90C226"/>
                </a:solidFill>
                <a:latin typeface="Bookman Old Style" panose="02050604050505020204" pitchFamily="18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solidFill>
                <a:srgbClr val="90C226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79317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609600"/>
            <a:ext cx="8463619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800" y="4470400"/>
            <a:ext cx="8463619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20E7EFB3-66F9-481D-BB75-AD4273E9766E}" type="datetimeFigureOut">
              <a:rPr lang="ru-RU" altLang="ru-RU" smtClean="0">
                <a:solidFill>
                  <a:prstClr val="black">
                    <a:tint val="75000"/>
                  </a:prstClr>
                </a:solidFill>
                <a:latin typeface="Bookman Old Style" panose="02050604050505020204" pitchFamily="18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26.02.2025</a:t>
            </a:fld>
            <a:endParaRPr lang="ru-RU" altLang="ru-RU">
              <a:solidFill>
                <a:prstClr val="black">
                  <a:tint val="75000"/>
                </a:prst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>
              <a:solidFill>
                <a:prstClr val="black">
                  <a:tint val="75000"/>
                </a:prst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83BC0C79-56A3-4DF3-A3CC-6C631A09731C}" type="slidenum">
              <a:rPr lang="ru-RU" altLang="ru-RU" smtClean="0">
                <a:solidFill>
                  <a:srgbClr val="90C226"/>
                </a:solidFill>
                <a:latin typeface="Bookman Old Style" panose="02050604050505020204" pitchFamily="18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solidFill>
                <a:srgbClr val="90C226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795633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3180" y="609600"/>
            <a:ext cx="809624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68099" y="3632200"/>
            <a:ext cx="7226405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798" y="4470400"/>
            <a:ext cx="8463620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20E7EFB3-66F9-481D-BB75-AD4273E9766E}" type="datetimeFigureOut">
              <a:rPr lang="ru-RU" altLang="ru-RU" smtClean="0">
                <a:solidFill>
                  <a:prstClr val="black">
                    <a:tint val="75000"/>
                  </a:prstClr>
                </a:solidFill>
                <a:latin typeface="Bookman Old Style" panose="02050604050505020204" pitchFamily="18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26.02.2025</a:t>
            </a:fld>
            <a:endParaRPr lang="ru-RU" altLang="ru-RU">
              <a:solidFill>
                <a:prstClr val="black">
                  <a:tint val="75000"/>
                </a:prst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>
              <a:solidFill>
                <a:prstClr val="black">
                  <a:tint val="75000"/>
                </a:prst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83BC0C79-56A3-4DF3-A3CC-6C631A09731C}" type="slidenum">
              <a:rPr lang="ru-RU" altLang="ru-RU" smtClean="0">
                <a:solidFill>
                  <a:srgbClr val="90C226"/>
                </a:solidFill>
                <a:latin typeface="Bookman Old Style" panose="02050604050505020204" pitchFamily="18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solidFill>
                <a:srgbClr val="90C226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43615" y="790378"/>
            <a:ext cx="60975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90C226">
                    <a:lumMod val="60000"/>
                    <a:lumOff val="4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996933" y="2886556"/>
            <a:ext cx="60975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90C226">
                    <a:lumMod val="60000"/>
                    <a:lumOff val="4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0559406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798" y="1931988"/>
            <a:ext cx="8463620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798" y="4527448"/>
            <a:ext cx="8463620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20E7EFB3-66F9-481D-BB75-AD4273E9766E}" type="datetimeFigureOut">
              <a:rPr lang="ru-RU" altLang="ru-RU" smtClean="0">
                <a:solidFill>
                  <a:prstClr val="black">
                    <a:tint val="75000"/>
                  </a:prstClr>
                </a:solidFill>
                <a:latin typeface="Bookman Old Style" panose="02050604050505020204" pitchFamily="18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26.02.2025</a:t>
            </a:fld>
            <a:endParaRPr lang="ru-RU" altLang="ru-RU">
              <a:solidFill>
                <a:prstClr val="black">
                  <a:tint val="75000"/>
                </a:prst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>
              <a:solidFill>
                <a:prstClr val="black">
                  <a:tint val="75000"/>
                </a:prst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83BC0C79-56A3-4DF3-A3CC-6C631A09731C}" type="slidenum">
              <a:rPr lang="ru-RU" altLang="ru-RU" smtClean="0">
                <a:solidFill>
                  <a:srgbClr val="90C226"/>
                </a:solidFill>
                <a:latin typeface="Bookman Old Style" panose="02050604050505020204" pitchFamily="18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solidFill>
                <a:srgbClr val="90C226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096314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3180" y="609600"/>
            <a:ext cx="809624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12796" y="4013200"/>
            <a:ext cx="8463621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798" y="4527448"/>
            <a:ext cx="8463620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20E7EFB3-66F9-481D-BB75-AD4273E9766E}" type="datetimeFigureOut">
              <a:rPr lang="ru-RU" altLang="ru-RU" smtClean="0">
                <a:solidFill>
                  <a:prstClr val="black">
                    <a:tint val="75000"/>
                  </a:prstClr>
                </a:solidFill>
                <a:latin typeface="Bookman Old Style" panose="02050604050505020204" pitchFamily="18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26.02.2025</a:t>
            </a:fld>
            <a:endParaRPr lang="ru-RU" altLang="ru-RU">
              <a:solidFill>
                <a:prstClr val="black">
                  <a:tint val="75000"/>
                </a:prst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>
              <a:solidFill>
                <a:prstClr val="black">
                  <a:tint val="75000"/>
                </a:prst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83BC0C79-56A3-4DF3-A3CC-6C631A09731C}" type="slidenum">
              <a:rPr lang="ru-RU" altLang="ru-RU" smtClean="0">
                <a:solidFill>
                  <a:srgbClr val="90C226"/>
                </a:solidFill>
                <a:latin typeface="Bookman Old Style" panose="02050604050505020204" pitchFamily="18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solidFill>
                <a:srgbClr val="90C226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43615" y="790378"/>
            <a:ext cx="60975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90C226">
                    <a:lumMod val="60000"/>
                    <a:lumOff val="4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996933" y="2886556"/>
            <a:ext cx="60975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90C226">
                    <a:lumMod val="60000"/>
                    <a:lumOff val="4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1814887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1131" y="609600"/>
            <a:ext cx="8455287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12796" y="4013200"/>
            <a:ext cx="8463621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798" y="4527448"/>
            <a:ext cx="8463620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20E7EFB3-66F9-481D-BB75-AD4273E9766E}" type="datetimeFigureOut">
              <a:rPr lang="ru-RU" altLang="ru-RU" smtClean="0">
                <a:solidFill>
                  <a:prstClr val="black">
                    <a:tint val="75000"/>
                  </a:prstClr>
                </a:solidFill>
                <a:latin typeface="Bookman Old Style" panose="02050604050505020204" pitchFamily="18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26.02.2025</a:t>
            </a:fld>
            <a:endParaRPr lang="ru-RU" altLang="ru-RU">
              <a:solidFill>
                <a:prstClr val="black">
                  <a:tint val="75000"/>
                </a:prst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>
              <a:solidFill>
                <a:prstClr val="black">
                  <a:tint val="75000"/>
                </a:prst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83BC0C79-56A3-4DF3-A3CC-6C631A09731C}" type="slidenum">
              <a:rPr lang="ru-RU" altLang="ru-RU" smtClean="0">
                <a:solidFill>
                  <a:srgbClr val="90C226"/>
                </a:solidFill>
                <a:latin typeface="Bookman Old Style" panose="02050604050505020204" pitchFamily="18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solidFill>
                <a:srgbClr val="90C226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357747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41CD7587-1309-4A4C-BC0D-F965671CE8FF}" type="datetimeFigureOut">
              <a:rPr lang="ru-RU" altLang="ru-RU" smtClean="0">
                <a:solidFill>
                  <a:prstClr val="black">
                    <a:tint val="75000"/>
                  </a:prstClr>
                </a:solidFill>
                <a:latin typeface="Bookman Old Style" panose="02050604050505020204" pitchFamily="18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26.02.2025</a:t>
            </a:fld>
            <a:endParaRPr lang="ru-RU" altLang="ru-RU">
              <a:solidFill>
                <a:prstClr val="black">
                  <a:tint val="75000"/>
                </a:prst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>
              <a:solidFill>
                <a:prstClr val="black">
                  <a:tint val="75000"/>
                </a:prst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968432E9-0AE5-4A9D-8799-2A4CA36DBD3A}" type="slidenum">
              <a:rPr lang="ru-RU" altLang="ru-RU" smtClean="0">
                <a:solidFill>
                  <a:srgbClr val="90C226"/>
                </a:solidFill>
                <a:latin typeface="Bookman Old Style" panose="02050604050505020204" pitchFamily="18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solidFill>
                <a:srgbClr val="90C226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791787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9749" y="609601"/>
            <a:ext cx="130508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2799" y="609601"/>
            <a:ext cx="6926701" cy="525145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2B54F4B6-066D-4761-99CB-A7CC9FE5A55A}" type="datetimeFigureOut">
              <a:rPr lang="ru-RU" altLang="ru-RU" smtClean="0">
                <a:solidFill>
                  <a:prstClr val="black">
                    <a:tint val="75000"/>
                  </a:prstClr>
                </a:solidFill>
                <a:latin typeface="Bookman Old Style" panose="02050604050505020204" pitchFamily="18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26.02.2025</a:t>
            </a:fld>
            <a:endParaRPr lang="ru-RU" altLang="ru-RU">
              <a:solidFill>
                <a:prstClr val="black">
                  <a:tint val="75000"/>
                </a:prst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>
              <a:solidFill>
                <a:prstClr val="black">
                  <a:tint val="75000"/>
                </a:prst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A3396399-7E33-48E6-88AF-C4390CEE953F}" type="slidenum">
              <a:rPr lang="ru-RU" altLang="ru-RU" smtClean="0">
                <a:solidFill>
                  <a:srgbClr val="90C226"/>
                </a:solidFill>
                <a:latin typeface="Bookman Old Style" panose="02050604050505020204" pitchFamily="18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solidFill>
                <a:srgbClr val="90C226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146777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609600" y="277813"/>
            <a:ext cx="10972800" cy="585311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09600" y="6243638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9909B286-3CEC-452A-B603-72561982DC49}" type="datetimeFigureOut">
              <a:rPr lang="ru-RU" altLang="ru-RU" smtClean="0">
                <a:solidFill>
                  <a:prstClr val="black">
                    <a:tint val="75000"/>
                  </a:prstClr>
                </a:solidFill>
                <a:latin typeface="Bookman Old Style" panose="02050604050505020204" pitchFamily="18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26.02.2025</a:t>
            </a:fld>
            <a:endParaRPr lang="ru-RU" altLang="ru-RU">
              <a:solidFill>
                <a:prstClr val="black">
                  <a:tint val="75000"/>
                </a:prst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>
              <a:solidFill>
                <a:prstClr val="black">
                  <a:tint val="75000"/>
                </a:prst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737600" y="6243638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3B1A7FDD-D7FF-49F7-BC08-BEB6645D5D7E}" type="slidenum">
              <a:rPr lang="ru-RU" altLang="ru-RU" smtClean="0">
                <a:solidFill>
                  <a:srgbClr val="90C226"/>
                </a:solidFill>
                <a:latin typeface="Bookman Old Style" panose="02050604050505020204" pitchFamily="18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solidFill>
                <a:srgbClr val="90C226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7766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80615-4034-4AC7-AFBA-60AADA1B38F4}" type="datetimeFigureOut">
              <a:rPr lang="ru-RU" smtClean="0"/>
              <a:t>26.02.2025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7261E-0408-43E4-8422-E05D175A94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6957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80615-4034-4AC7-AFBA-60AADA1B38F4}" type="datetimeFigureOut">
              <a:rPr lang="ru-RU" smtClean="0"/>
              <a:t>26.02.2025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7261E-0408-43E4-8422-E05D175A94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0135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80615-4034-4AC7-AFBA-60AADA1B38F4}" type="datetimeFigureOut">
              <a:rPr lang="ru-RU" smtClean="0"/>
              <a:t>26.02.2025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7261E-0408-43E4-8422-E05D175A94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5142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80615-4034-4AC7-AFBA-60AADA1B38F4}" type="datetimeFigureOut">
              <a:rPr lang="ru-RU" smtClean="0"/>
              <a:t>26.02.2025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7261E-0408-43E4-8422-E05D175A94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5496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80615-4034-4AC7-AFBA-60AADA1B38F4}" type="datetimeFigureOut">
              <a:rPr lang="ru-RU" smtClean="0"/>
              <a:t>26.02.2025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7261E-0408-43E4-8422-E05D175A94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8804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80615-4034-4AC7-AFBA-60AADA1B38F4}" type="datetimeFigureOut">
              <a:rPr lang="ru-RU" smtClean="0"/>
              <a:t>26.02.2025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7261E-0408-43E4-8422-E05D175A94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0239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80615-4034-4AC7-AFBA-60AADA1B38F4}" type="datetimeFigureOut">
              <a:rPr lang="ru-RU" smtClean="0"/>
              <a:t>26.02.2025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7261E-0408-43E4-8422-E05D175A94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7038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D80615-4034-4AC7-AFBA-60AADA1B38F4}" type="datetimeFigureOut">
              <a:rPr lang="ru-RU" smtClean="0"/>
              <a:t>26.02.2025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27261E-0408-43E4-8422-E05D175A94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4111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1289" y="-8468"/>
            <a:ext cx="12226407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2800" y="609600"/>
            <a:ext cx="8463617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799" y="2160590"/>
            <a:ext cx="8463619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7011" y="6041364"/>
            <a:ext cx="9121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20E7EFB3-66F9-481D-BB75-AD4273E9766E}" type="datetimeFigureOut">
              <a:rPr lang="ru-RU" altLang="ru-RU" smtClean="0">
                <a:solidFill>
                  <a:prstClr val="black">
                    <a:tint val="75000"/>
                  </a:prstClr>
                </a:solidFill>
                <a:latin typeface="Bookman Old Style" panose="02050604050505020204" pitchFamily="18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26.02.2025</a:t>
            </a:fld>
            <a:endParaRPr lang="ru-RU" altLang="ru-RU">
              <a:solidFill>
                <a:prstClr val="black">
                  <a:tint val="75000"/>
                </a:prst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12799" y="6041364"/>
            <a:ext cx="61639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>
              <a:solidFill>
                <a:prstClr val="black">
                  <a:tint val="75000"/>
                </a:prst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2902" y="6041364"/>
            <a:ext cx="683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83BC0C79-56A3-4DF3-A3CC-6C631A09731C}" type="slidenum">
              <a:rPr lang="ru-RU" altLang="ru-RU" smtClean="0">
                <a:solidFill>
                  <a:srgbClr val="90C226"/>
                </a:solidFill>
                <a:latin typeface="Bookman Old Style" panose="02050604050505020204" pitchFamily="18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solidFill>
                <a:srgbClr val="90C226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940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ctrTitle" idx="4294967295"/>
          </p:nvPr>
        </p:nvSpPr>
        <p:spPr>
          <a:xfrm>
            <a:off x="2063750" y="1628775"/>
            <a:ext cx="8604250" cy="2520950"/>
          </a:xfrm>
        </p:spPr>
        <p:txBody>
          <a:bodyPr anchor="b">
            <a:normAutofit/>
          </a:bodyPr>
          <a:lstStyle/>
          <a:p>
            <a:r>
              <a:rPr lang="ru-RU" altLang="ru-RU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Информация об исполнении бюджета</a:t>
            </a:r>
            <a:br>
              <a:rPr lang="ru-RU" altLang="ru-RU" b="1" dirty="0">
                <a:solidFill>
                  <a:schemeClr val="tx1"/>
                </a:solidFill>
                <a:latin typeface="Bookman Old Style" panose="02050604050505020204" pitchFamily="18" charset="0"/>
              </a:rPr>
            </a:br>
            <a:r>
              <a:rPr lang="ru-RU" altLang="ru-RU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Бешенковичского</a:t>
            </a:r>
            <a:r>
              <a:rPr lang="ru-RU" altLang="ru-RU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района</a:t>
            </a:r>
            <a:br>
              <a:rPr lang="ru-RU" altLang="ru-RU" b="1" dirty="0">
                <a:solidFill>
                  <a:schemeClr val="tx1"/>
                </a:solidFill>
                <a:latin typeface="Bookman Old Style" panose="02050604050505020204" pitchFamily="18" charset="0"/>
              </a:rPr>
            </a:br>
            <a:r>
              <a:rPr lang="ru-RU" altLang="ru-RU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за 2024 год</a:t>
            </a:r>
          </a:p>
        </p:txBody>
      </p:sp>
    </p:spTree>
    <p:extLst>
      <p:ext uri="{BB962C8B-B14F-4D97-AF65-F5344CB8AC3E}">
        <p14:creationId xmlns:p14="http://schemas.microsoft.com/office/powerpoint/2010/main" val="3624959430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395433"/>
              </p:ext>
            </p:extLst>
          </p:nvPr>
        </p:nvGraphicFramePr>
        <p:xfrm>
          <a:off x="1991546" y="1079543"/>
          <a:ext cx="7632849" cy="5714118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367245">
                  <a:extLst>
                    <a:ext uri="{9D8B030D-6E8A-4147-A177-3AD203B41FA5}">
                      <a16:colId xmlns:a16="http://schemas.microsoft.com/office/drawing/2014/main" val="2037511983"/>
                    </a:ext>
                  </a:extLst>
                </a:gridCol>
                <a:gridCol w="1718529">
                  <a:extLst>
                    <a:ext uri="{9D8B030D-6E8A-4147-A177-3AD203B41FA5}">
                      <a16:colId xmlns:a16="http://schemas.microsoft.com/office/drawing/2014/main" val="3652833322"/>
                    </a:ext>
                  </a:extLst>
                </a:gridCol>
                <a:gridCol w="1718529">
                  <a:extLst>
                    <a:ext uri="{9D8B030D-6E8A-4147-A177-3AD203B41FA5}">
                      <a16:colId xmlns:a16="http://schemas.microsoft.com/office/drawing/2014/main" val="3115197738"/>
                    </a:ext>
                  </a:extLst>
                </a:gridCol>
                <a:gridCol w="1828546">
                  <a:extLst>
                    <a:ext uri="{9D8B030D-6E8A-4147-A177-3AD203B41FA5}">
                      <a16:colId xmlns:a16="http://schemas.microsoft.com/office/drawing/2014/main" val="663557661"/>
                    </a:ext>
                  </a:extLst>
                </a:gridCol>
              </a:tblGrid>
              <a:tr h="641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Наименование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Годовой план на 2024 год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Исполнено за январь-декабрь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исполнения к году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4083711"/>
                  </a:ext>
                </a:extLst>
              </a:tr>
              <a:tr h="6416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Доходы всего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74 623,8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ru-RU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74 555,4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99,9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4142715"/>
                  </a:ext>
                </a:extLst>
              </a:tr>
              <a:tr h="2620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 </a:t>
                      </a:r>
                      <a:r>
                        <a:rPr lang="ru-RU" sz="1600" kern="1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т.ч</a:t>
                      </a:r>
                      <a:r>
                        <a:rPr lang="ru-RU" sz="16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.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2694910"/>
                  </a:ext>
                </a:extLst>
              </a:tr>
              <a:tr h="2620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1) Собственные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12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23 848,2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12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24 053,7</a:t>
                      </a:r>
                      <a:r>
                        <a:rPr lang="ru-RU" sz="16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100,9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2107400"/>
                  </a:ext>
                </a:extLst>
              </a:tr>
              <a:tr h="2620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-налоговые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20 326,6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20 497,7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100,8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8838221"/>
                  </a:ext>
                </a:extLst>
              </a:tr>
              <a:tr h="2620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- неналоговые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12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3 521,6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3 556,0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101,0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198761"/>
                  </a:ext>
                </a:extLst>
              </a:tr>
              <a:tr h="2620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8892746"/>
                  </a:ext>
                </a:extLst>
              </a:tr>
              <a:tr h="5142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2) Безвозмездные поступления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12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50 775,6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50 501,7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99,5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8513287"/>
                  </a:ext>
                </a:extLst>
              </a:tr>
              <a:tr h="4225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- дотация 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39 784,3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39 784,3 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100,0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4695593"/>
                  </a:ext>
                </a:extLst>
              </a:tr>
              <a:tr h="3103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- субвенции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1 742,6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1 740,3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99,9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640628"/>
                  </a:ext>
                </a:extLst>
              </a:tr>
              <a:tr h="5142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- иные межбюджетные трансферты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9 017,7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12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8 750,7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97,0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2456149"/>
                  </a:ext>
                </a:extLst>
              </a:tr>
              <a:tr h="4225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Расходы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75 704,9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74 617,8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98,6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0644653"/>
                  </a:ext>
                </a:extLst>
              </a:tr>
              <a:tr h="5142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Профицит (+)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Дефицит (-)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-1 081,1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-62,5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5,8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89621"/>
                  </a:ext>
                </a:extLst>
              </a:tr>
              <a:tr h="4225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Дотационность, %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52,6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53,3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8181208"/>
                  </a:ext>
                </a:extLst>
              </a:tr>
            </a:tbl>
          </a:graphicData>
        </a:graphic>
      </p:graphicFrame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991545" y="186989"/>
            <a:ext cx="7632850" cy="89255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Доходы и расходы</a:t>
            </a:r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Бешенковичского района на 1 января 2025 года  </a:t>
            </a:r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600" dirty="0"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                                                             </a:t>
            </a:r>
            <a:r>
              <a:rPr lang="ru-RU" altLang="ru-RU" sz="1400" dirty="0"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   </a:t>
            </a:r>
            <a:r>
              <a:rPr lang="ru-RU" alt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тыс. рублей</a:t>
            </a:r>
            <a:r>
              <a:rPr lang="ru-RU" altLang="ru-RU" sz="12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ru-RU" altLang="ru-RU" dirty="0">
              <a:latin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9264352" y="186987"/>
            <a:ext cx="122413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Слайд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</a:p>
        </p:txBody>
      </p:sp>
    </p:spTree>
    <p:extLst>
      <p:ext uri="{BB962C8B-B14F-4D97-AF65-F5344CB8AC3E}">
        <p14:creationId xmlns:p14="http://schemas.microsoft.com/office/powerpoint/2010/main" val="3897567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6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1703014631"/>
              </p:ext>
            </p:extLst>
          </p:nvPr>
        </p:nvGraphicFramePr>
        <p:xfrm>
          <a:off x="143435" y="50800"/>
          <a:ext cx="11905130" cy="697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9480376" y="0"/>
            <a:ext cx="11876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Слайд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</a:p>
        </p:txBody>
      </p:sp>
    </p:spTree>
    <p:extLst>
      <p:ext uri="{BB962C8B-B14F-4D97-AF65-F5344CB8AC3E}">
        <p14:creationId xmlns:p14="http://schemas.microsoft.com/office/powerpoint/2010/main" val="13639828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4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1703493088"/>
              </p:ext>
            </p:extLst>
          </p:nvPr>
        </p:nvGraphicFramePr>
        <p:xfrm>
          <a:off x="304800" y="381516"/>
          <a:ext cx="11438965" cy="67198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9260368" y="18101"/>
            <a:ext cx="111280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Слайд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</a:p>
        </p:txBody>
      </p:sp>
    </p:spTree>
    <p:extLst>
      <p:ext uri="{BB962C8B-B14F-4D97-AF65-F5344CB8AC3E}">
        <p14:creationId xmlns:p14="http://schemas.microsoft.com/office/powerpoint/2010/main" val="3500239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2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1851455423"/>
              </p:ext>
            </p:extLst>
          </p:nvPr>
        </p:nvGraphicFramePr>
        <p:xfrm>
          <a:off x="1129553" y="476672"/>
          <a:ext cx="10703859" cy="60812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9480377" y="76562"/>
            <a:ext cx="1847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658894" y="155955"/>
            <a:ext cx="111280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Слайд 4</a:t>
            </a:r>
          </a:p>
        </p:txBody>
      </p:sp>
    </p:spTree>
    <p:extLst>
      <p:ext uri="{BB962C8B-B14F-4D97-AF65-F5344CB8AC3E}">
        <p14:creationId xmlns:p14="http://schemas.microsoft.com/office/powerpoint/2010/main" val="22561751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63553" y="631349"/>
            <a:ext cx="6986737" cy="875184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выполнения показателя</a:t>
            </a:r>
            <a:b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«Совокупные доходы»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9428030" y="231239"/>
            <a:ext cx="111280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Слайд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</a:t>
            </a: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49517565"/>
              </p:ext>
            </p:extLst>
          </p:nvPr>
        </p:nvGraphicFramePr>
        <p:xfrm>
          <a:off x="645458" y="1506534"/>
          <a:ext cx="10865223" cy="53514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46545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0129785"/>
              </p:ext>
            </p:extLst>
          </p:nvPr>
        </p:nvGraphicFramePr>
        <p:xfrm>
          <a:off x="484094" y="120626"/>
          <a:ext cx="11152093" cy="6748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953768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7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1492673776"/>
              </p:ext>
            </p:extLst>
          </p:nvPr>
        </p:nvGraphicFramePr>
        <p:xfrm>
          <a:off x="573741" y="114300"/>
          <a:ext cx="11008659" cy="6743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8195223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576</TotalTime>
  <Words>354</Words>
  <Application>Microsoft Office PowerPoint</Application>
  <PresentationFormat>Широкоэкранный</PresentationFormat>
  <Paragraphs>155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8</vt:i4>
      </vt:variant>
    </vt:vector>
  </HeadingPairs>
  <TitlesOfParts>
    <vt:vector size="18" baseType="lpstr">
      <vt:lpstr>Arial</vt:lpstr>
      <vt:lpstr>Arial Cyr</vt:lpstr>
      <vt:lpstr>Bookman Old Style</vt:lpstr>
      <vt:lpstr>Calibri</vt:lpstr>
      <vt:lpstr>Calibri Light</vt:lpstr>
      <vt:lpstr>Times New Roman</vt:lpstr>
      <vt:lpstr>Trebuchet MS</vt:lpstr>
      <vt:lpstr>Wingdings 3</vt:lpstr>
      <vt:lpstr>Тема Office</vt:lpstr>
      <vt:lpstr>Аспект</vt:lpstr>
      <vt:lpstr>Информация об исполнении бюджета Бешенковичского района за 2024 год</vt:lpstr>
      <vt:lpstr>Презентация PowerPoint</vt:lpstr>
      <vt:lpstr>Презентация PowerPoint</vt:lpstr>
      <vt:lpstr>Презентация PowerPoint</vt:lpstr>
      <vt:lpstr>Презентация PowerPoint</vt:lpstr>
      <vt:lpstr>Динамика выполнения показателя  «Совокупные доходы»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Информация об исполнении бюджета Бешенковичского района за 2023 год</dc:title>
  <dc:creator>Умецкая Елена Леонидовна</dc:creator>
  <cp:lastModifiedBy>Умецкая Елена Леонидовна</cp:lastModifiedBy>
  <cp:revision>54</cp:revision>
  <cp:lastPrinted>2024-01-26T14:10:56Z</cp:lastPrinted>
  <dcterms:created xsi:type="dcterms:W3CDTF">2024-01-26T09:01:30Z</dcterms:created>
  <dcterms:modified xsi:type="dcterms:W3CDTF">2025-02-26T12:31:03Z</dcterms:modified>
</cp:coreProperties>
</file>