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0" r:id="rId4"/>
    <p:sldId id="261" r:id="rId5"/>
    <p:sldId id="275" r:id="rId6"/>
    <p:sldId id="278" r:id="rId7"/>
    <p:sldId id="276" r:id="rId8"/>
    <p:sldId id="277" r:id="rId9"/>
    <p:sldId id="266" r:id="rId10"/>
    <p:sldId id="264" r:id="rId11"/>
    <p:sldId id="272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83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071834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ОРГАНИЗАЦИЙ ТОРГОВЛИ И</a:t>
            </a:r>
          </a:p>
          <a:p>
            <a:r>
              <a:rPr lang="ru-RU" sz="2000" dirty="0">
                <a:solidFill>
                  <a:srgbClr val="FF0000"/>
                </a:solidFill>
              </a:rPr>
              <a:t>БЫТОВОГО ОБСЛУЖИВАНИЯ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357694"/>
            <a:ext cx="1950621" cy="18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357694"/>
            <a:ext cx="2143140" cy="18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800" dirty="0"/>
          </a:p>
          <a:p>
            <a:pPr algn="just"/>
            <a:r>
              <a:rPr lang="ru-RU" sz="2300" dirty="0"/>
              <a:t>организовать </a:t>
            </a:r>
            <a:r>
              <a:rPr lang="ru-RU" sz="2300" b="1" dirty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/>
              <a:t>посетителей </a:t>
            </a:r>
            <a:r>
              <a:rPr lang="ru-RU" sz="2300" b="1" dirty="0">
                <a:solidFill>
                  <a:srgbClr val="FF0000"/>
                </a:solidFill>
              </a:rPr>
              <a:t>с соблюдением дистанции в 1-1,5 м</a:t>
            </a:r>
          </a:p>
          <a:p>
            <a:pPr algn="just"/>
            <a:r>
              <a:rPr lang="ru-RU" sz="2300" b="1" dirty="0">
                <a:solidFill>
                  <a:srgbClr val="FF0000"/>
                </a:solidFill>
              </a:rPr>
              <a:t>нанести специальную разметку </a:t>
            </a:r>
            <a:r>
              <a:rPr lang="ru-RU" sz="2300" dirty="0"/>
              <a:t>(не менее 1-1,5 м) между линиями разметки для </a:t>
            </a:r>
            <a:r>
              <a:rPr lang="ru-RU" sz="2300" dirty="0" err="1"/>
              <a:t>дистанцирования</a:t>
            </a:r>
            <a:r>
              <a:rPr lang="ru-RU" sz="2300" dirty="0"/>
              <a:t> покупателей в местах расположения касс</a:t>
            </a:r>
          </a:p>
          <a:p>
            <a:pPr algn="just"/>
            <a:endParaRPr lang="ru-RU" sz="23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071942"/>
            <a:ext cx="2000244" cy="200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00050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/>
              <a:t>о важности </a:t>
            </a:r>
            <a:r>
              <a:rPr lang="ru-RU" sz="2400" b="1" dirty="0">
                <a:solidFill>
                  <a:srgbClr val="FF0000"/>
                </a:solidFill>
              </a:rPr>
              <a:t>соблюдения безопасную дистанции 1-1,5 метра</a:t>
            </a:r>
            <a:r>
              <a:rPr lang="ru-RU" sz="2400" dirty="0"/>
              <a:t> и использовать средства индивидуальной защиты (маски, перчатки)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7" y="3857628"/>
            <a:ext cx="204026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обращаемся с настоятельной просьбой к торговым организациям и организациям бытового обслуживания</a:t>
            </a:r>
          </a:p>
          <a:p>
            <a:endParaRPr lang="ru-RU" sz="900" dirty="0">
              <a:solidFill>
                <a:srgbClr val="FF0000"/>
              </a:solidFill>
            </a:endParaRPr>
          </a:p>
          <a:p>
            <a:r>
              <a:rPr lang="ru-RU" sz="3000" dirty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>
              <a:solidFill>
                <a:srgbClr val="FF0000"/>
              </a:solidFill>
            </a:endParaRPr>
          </a:p>
          <a:p>
            <a:r>
              <a:rPr lang="ru-RU" sz="2000" dirty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>
                <a:solidFill>
                  <a:srgbClr val="FF0000"/>
                </a:solidFill>
              </a:rPr>
              <a:t>коронавируса</a:t>
            </a:r>
            <a:r>
              <a:rPr lang="ru-RU" sz="2000" dirty="0">
                <a:solidFill>
                  <a:srgbClr val="FF0000"/>
                </a:solidFill>
              </a:rPr>
              <a:t> COVID-19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  <a:p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>
              <a:solidFill>
                <a:srgbClr val="FF0000"/>
              </a:solidFill>
            </a:endParaRPr>
          </a:p>
          <a:p>
            <a:r>
              <a:rPr lang="ru-RU" sz="1800" dirty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обеспечить</a:t>
            </a:r>
            <a:r>
              <a:rPr lang="ru-RU" b="0" dirty="0"/>
              <a:t> </a:t>
            </a:r>
            <a:r>
              <a:rPr lang="ru-RU" b="1" dirty="0">
                <a:solidFill>
                  <a:srgbClr val="FF0000"/>
                </a:solidFill>
              </a:rPr>
              <a:t>сотрудников</a:t>
            </a:r>
            <a:r>
              <a:rPr lang="ru-RU" b="0" dirty="0"/>
              <a:t> индивидуальными </a:t>
            </a:r>
            <a:r>
              <a:rPr lang="ru-RU" b="1" dirty="0">
                <a:solidFill>
                  <a:srgbClr val="FF0000"/>
                </a:solidFill>
              </a:rPr>
              <a:t>средствами защиты</a:t>
            </a:r>
            <a:r>
              <a:rPr lang="ru-RU" b="0" dirty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>
                <a:solidFill>
                  <a:srgbClr val="FF0000"/>
                </a:solidFill>
              </a:rPr>
              <a:t>обслуживать </a:t>
            </a:r>
            <a:r>
              <a:rPr lang="ru-RU" dirty="0"/>
              <a:t>потребителей, </a:t>
            </a:r>
            <a:r>
              <a:rPr lang="ru-RU" b="1" dirty="0">
                <a:solidFill>
                  <a:srgbClr val="FF0000"/>
                </a:solidFill>
              </a:rPr>
              <a:t>вести расчеты </a:t>
            </a:r>
            <a:r>
              <a:rPr lang="ru-RU" dirty="0"/>
              <a:t>с потребителями </a:t>
            </a:r>
            <a:r>
              <a:rPr lang="ru-RU" b="1" dirty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/>
              <a:t>обеспечить  и контролировать </a:t>
            </a:r>
            <a:r>
              <a:rPr lang="ru-RU" sz="2400" b="1" dirty="0">
                <a:solidFill>
                  <a:srgbClr val="FF0000"/>
                </a:solidFill>
              </a:rPr>
              <a:t>наличие в санитарных узлах мыла</a:t>
            </a:r>
            <a:r>
              <a:rPr lang="ru-RU" sz="2400" dirty="0"/>
              <a:t> для мытья рук и дозаторов с </a:t>
            </a:r>
            <a:r>
              <a:rPr lang="ru-RU" sz="2400" b="1" dirty="0">
                <a:solidFill>
                  <a:srgbClr val="FF0000"/>
                </a:solidFill>
              </a:rPr>
              <a:t>дезинфицирующими средствами</a:t>
            </a: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35756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установить на входе/выходе</a:t>
            </a:r>
            <a:r>
              <a:rPr lang="ru-RU" sz="2400" dirty="0"/>
              <a:t> дозаторы с дезинфицирующими средствами для обработки посетителями рук</a:t>
            </a:r>
          </a:p>
          <a:p>
            <a:pPr algn="ctr">
              <a:buNone/>
            </a:pP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14324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обеспечить  хранение пищевых продуктов </a:t>
            </a:r>
            <a:r>
              <a:rPr lang="ru-RU" sz="2400" dirty="0"/>
              <a:t>с соблюдением условий хранения, сроков годности, требований к товарному соседству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расфасовку товаров производить в отдельном помещении</a:t>
            </a:r>
            <a:r>
              <a:rPr lang="ru-RU" sz="2400" dirty="0"/>
              <a:t> или на расстоянии не менее 1-1,5 м от мест нахождения потребителей</a:t>
            </a:r>
          </a:p>
          <a:p>
            <a:pPr>
              <a:buFont typeface="Wingdings" pitchFamily="2" charset="2"/>
              <a:buChar char="§"/>
            </a:pP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143380"/>
            <a:ext cx="3674073" cy="204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448514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исключить возможность </a:t>
            </a:r>
            <a:r>
              <a:rPr lang="ru-RU" sz="2400" dirty="0"/>
              <a:t>покупателям самостоятельно осуществлять нарезку пищевых продуктов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solidFill>
                  <a:srgbClr val="FF0000"/>
                </a:solidFill>
              </a:rPr>
              <a:t>передачу</a:t>
            </a:r>
            <a:r>
              <a:rPr lang="ru-RU" sz="2400" dirty="0"/>
              <a:t> покупателям </a:t>
            </a:r>
            <a:r>
              <a:rPr lang="ru-RU" sz="2400" b="1" dirty="0">
                <a:solidFill>
                  <a:srgbClr val="FF0000"/>
                </a:solidFill>
              </a:rPr>
              <a:t>пищевых продуктов </a:t>
            </a:r>
            <a:r>
              <a:rPr lang="ru-RU" sz="2400" dirty="0"/>
              <a:t>осуществлять </a:t>
            </a:r>
            <a:r>
              <a:rPr lang="ru-RU" sz="2400" b="1" dirty="0">
                <a:solidFill>
                  <a:srgbClr val="FF0000"/>
                </a:solidFill>
              </a:rPr>
              <a:t>в упакованном виде</a:t>
            </a:r>
            <a:r>
              <a:rPr lang="ru-RU" sz="2400" dirty="0"/>
              <a:t>, не проводить дегустации и иные подобные мероприятия</a:t>
            </a:r>
          </a:p>
          <a:p>
            <a:pPr>
              <a:buFont typeface="Wingdings" pitchFamily="2" charset="2"/>
              <a:buChar char="§"/>
            </a:pPr>
            <a:endParaRPr lang="ru-RU" sz="24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429132"/>
            <a:ext cx="1714512" cy="1714512"/>
          </a:xfrm>
          <a:prstGeom prst="rect">
            <a:avLst/>
          </a:prstGeom>
          <a:noFill/>
        </p:spPr>
      </p:pic>
      <p:pic>
        <p:nvPicPr>
          <p:cNvPr id="8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429132"/>
            <a:ext cx="1714512" cy="1714512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1800" b="1" dirty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>
                <a:solidFill>
                  <a:srgbClr val="0F772F"/>
                </a:solidFill>
              </a:rPr>
            </a:br>
            <a:r>
              <a:rPr lang="ru-RU" sz="2000" b="1" dirty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в течение рабочего дня </a:t>
            </a:r>
            <a:r>
              <a:rPr lang="ru-RU" sz="2400" b="1" dirty="0">
                <a:solidFill>
                  <a:srgbClr val="FF0000"/>
                </a:solidFill>
              </a:rPr>
              <a:t>каждые 2 часа проводить влажную уборку </a:t>
            </a:r>
            <a:r>
              <a:rPr lang="ru-RU" sz="2400" dirty="0"/>
              <a:t>помещений, часто используемых предметов с применением дезинфицирующих средств: обработка ручек дверей, поручней, витрин самообслуживания и т.д.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/>
              <a:t>при наличии возможности </a:t>
            </a:r>
            <a:r>
              <a:rPr lang="ru-RU" sz="2400" b="1" dirty="0">
                <a:solidFill>
                  <a:srgbClr val="FF0000"/>
                </a:solidFill>
              </a:rPr>
              <a:t>проветривать помещение каждые 2 часа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29132"/>
            <a:ext cx="1714512" cy="1714512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320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Татьяна</cp:lastModifiedBy>
  <cp:revision>48</cp:revision>
  <dcterms:created xsi:type="dcterms:W3CDTF">2020-06-11T16:34:18Z</dcterms:created>
  <dcterms:modified xsi:type="dcterms:W3CDTF">2020-07-06T16:04:54Z</dcterms:modified>
</cp:coreProperties>
</file>